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91" r:id="rId3"/>
    <p:sldId id="261" r:id="rId4"/>
    <p:sldId id="263" r:id="rId5"/>
    <p:sldId id="264" r:id="rId6"/>
    <p:sldId id="260" r:id="rId7"/>
    <p:sldId id="265" r:id="rId8"/>
    <p:sldId id="267" r:id="rId9"/>
    <p:sldId id="268" r:id="rId10"/>
    <p:sldId id="269" r:id="rId11"/>
    <p:sldId id="271" r:id="rId12"/>
    <p:sldId id="273" r:id="rId13"/>
    <p:sldId id="274" r:id="rId14"/>
    <p:sldId id="275" r:id="rId15"/>
    <p:sldId id="276" r:id="rId16"/>
    <p:sldId id="277" r:id="rId17"/>
    <p:sldId id="282" r:id="rId18"/>
    <p:sldId id="284" r:id="rId19"/>
    <p:sldId id="285" r:id="rId20"/>
    <p:sldId id="286" r:id="rId21"/>
    <p:sldId id="287" r:id="rId22"/>
    <p:sldId id="279" r:id="rId23"/>
    <p:sldId id="280" r:id="rId24"/>
    <p:sldId id="281" r:id="rId25"/>
    <p:sldId id="288" r:id="rId26"/>
    <p:sldId id="289" r:id="rId27"/>
    <p:sldId id="29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186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138263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35643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7846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9142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91290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7062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95558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77390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30577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70860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739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82057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8015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2060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574BDDD-E77C-4F65-80AE-A2B49D0566BE}" type="datetimeFigureOut">
              <a:rPr lang="en-US" smtClean="0"/>
              <a:t>2/24/2024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0029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51433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74BDDD-E77C-4F65-80AE-A2B49D0566BE}" type="datetimeFigureOut">
              <a:rPr lang="en-US" smtClean="0"/>
              <a:t>2/24/2024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12173896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8885-3916-B687-F57E-7789194FA1F2}"/>
              </a:ext>
            </a:extLst>
          </p:cNvPr>
          <p:cNvSpPr>
            <a:spLocks noGrp="1"/>
          </p:cNvSpPr>
          <p:nvPr>
            <p:ph type="title"/>
          </p:nvPr>
        </p:nvSpPr>
        <p:spPr>
          <a:xfrm>
            <a:off x="4872012" y="1447800"/>
            <a:ext cx="5222325" cy="3329581"/>
          </a:xfrm>
        </p:spPr>
        <p:txBody>
          <a:bodyPr vert="horz" lIns="91440" tIns="45720" rIns="91440" bIns="45720" rtlCol="0" anchor="b">
            <a:normAutofit/>
          </a:bodyPr>
          <a:lstStyle/>
          <a:p>
            <a:pPr>
              <a:lnSpc>
                <a:spcPct val="90000"/>
              </a:lnSpc>
            </a:pPr>
            <a:r>
              <a:rPr lang="en-US" sz="5600">
                <a:solidFill>
                  <a:srgbClr val="EBEBEB"/>
                </a:solidFill>
              </a:rPr>
              <a:t>Introduction To Programming</a:t>
            </a:r>
            <a:br>
              <a:rPr lang="en-US" sz="5600">
                <a:solidFill>
                  <a:srgbClr val="EBEBEB"/>
                </a:solidFill>
              </a:rPr>
            </a:br>
            <a:r>
              <a:rPr lang="en-US" sz="5600">
                <a:solidFill>
                  <a:srgbClr val="EBEBEB"/>
                </a:solidFill>
              </a:rPr>
              <a:t>CEIS110</a:t>
            </a:r>
          </a:p>
        </p:txBody>
      </p:sp>
      <p:pic>
        <p:nvPicPr>
          <p:cNvPr id="5" name="Picture 4" descr="Computer script on a screen">
            <a:extLst>
              <a:ext uri="{FF2B5EF4-FFF2-40B4-BE49-F238E27FC236}">
                <a16:creationId xmlns:a16="http://schemas.microsoft.com/office/drawing/2014/main" id="{E6527A7F-C9B8-82D5-5809-528EB3F024D6}"/>
              </a:ext>
            </a:extLst>
          </p:cNvPr>
          <p:cNvPicPr>
            <a:picLocks noChangeAspect="1"/>
          </p:cNvPicPr>
          <p:nvPr/>
        </p:nvPicPr>
        <p:blipFill rotWithShape="1">
          <a:blip r:embed="rId3"/>
          <a:srcRect l="8302" r="48074" b="-1"/>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Tree>
    <p:extLst>
      <p:ext uri="{BB962C8B-B14F-4D97-AF65-F5344CB8AC3E}">
        <p14:creationId xmlns:p14="http://schemas.microsoft.com/office/powerpoint/2010/main" val="164144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0" y="629266"/>
            <a:ext cx="9252154" cy="1223983"/>
          </a:xfrm>
        </p:spPr>
        <p:txBody>
          <a:bodyPr vert="horz" lIns="91440" tIns="45720" rIns="91440" bIns="45720" rtlCol="0" anchor="t">
            <a:normAutofit/>
          </a:bodyPr>
          <a:lstStyle/>
          <a:p>
            <a:pPr>
              <a:lnSpc>
                <a:spcPct val="90000"/>
              </a:lnSpc>
            </a:pPr>
            <a:r>
              <a:rPr lang="en-US" sz="3900" b="0" i="0" kern="1200" dirty="0">
                <a:solidFill>
                  <a:schemeClr val="tx2"/>
                </a:solidFill>
                <a:latin typeface="+mj-lt"/>
                <a:ea typeface="+mj-ea"/>
                <a:cs typeface="+mj-cs"/>
              </a:rPr>
              <a:t>Weather.db File</a:t>
            </a:r>
            <a:br>
              <a:rPr lang="en-US" sz="3900" b="0" i="0" kern="1200" dirty="0">
                <a:solidFill>
                  <a:schemeClr val="tx2"/>
                </a:solidFill>
                <a:latin typeface="+mj-lt"/>
                <a:ea typeface="+mj-ea"/>
                <a:cs typeface="+mj-cs"/>
              </a:rPr>
            </a:br>
            <a:r>
              <a:rPr lang="en-US" sz="3900" b="0" i="0" kern="1200" dirty="0">
                <a:solidFill>
                  <a:schemeClr val="tx2"/>
                </a:solidFill>
                <a:latin typeface="+mj-lt"/>
                <a:ea typeface="+mj-ea"/>
                <a:cs typeface="+mj-cs"/>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03311" y="2052214"/>
            <a:ext cx="4338409" cy="4196185"/>
          </a:xfrm>
        </p:spPr>
        <p:txBody>
          <a:bodyPr vert="horz" lIns="91440" tIns="45720" rIns="91440" bIns="45720" rtlCol="0">
            <a:normAutofit/>
          </a:bodyPr>
          <a:lstStyle/>
          <a:p>
            <a:pPr indent="-228600">
              <a:buFont typeface="Wingdings 3" charset="2"/>
              <a:buChar char=""/>
            </a:pPr>
            <a:r>
              <a:rPr lang="en-US" dirty="0"/>
              <a:t>Screenshot of Windows Explorer showing database file Weather.db was created</a:t>
            </a:r>
          </a:p>
          <a:p>
            <a:pPr indent="-228600">
              <a:buFont typeface="Wingdings 3" charset="2"/>
              <a:buChar char=""/>
            </a:pPr>
            <a:endParaRPr lang="en-US" dirty="0"/>
          </a:p>
        </p:txBody>
      </p:sp>
      <p:pic>
        <p:nvPicPr>
          <p:cNvPr id="4" name="Picture 3">
            <a:extLst>
              <a:ext uri="{FF2B5EF4-FFF2-40B4-BE49-F238E27FC236}">
                <a16:creationId xmlns:a16="http://schemas.microsoft.com/office/drawing/2014/main" id="{4D5EFB4F-ADD0-89AD-FF3A-62150D013AE5}"/>
              </a:ext>
            </a:extLst>
          </p:cNvPr>
          <p:cNvPicPr>
            <a:picLocks noChangeAspect="1"/>
          </p:cNvPicPr>
          <p:nvPr/>
        </p:nvPicPr>
        <p:blipFill>
          <a:blip r:embed="rId7"/>
          <a:stretch>
            <a:fillRect/>
          </a:stretch>
        </p:blipFill>
        <p:spPr>
          <a:xfrm>
            <a:off x="6091916" y="2664738"/>
            <a:ext cx="5451627" cy="297113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52368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CEIS110</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Querying the database with SQL</a:t>
            </a:r>
          </a:p>
          <a:p>
            <a:endParaRPr lang="en-US" dirty="0"/>
          </a:p>
        </p:txBody>
      </p:sp>
    </p:spTree>
    <p:extLst>
      <p:ext uri="{BB962C8B-B14F-4D97-AF65-F5344CB8AC3E}">
        <p14:creationId xmlns:p14="http://schemas.microsoft.com/office/powerpoint/2010/main" val="386971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0" y="629266"/>
            <a:ext cx="9252154" cy="1223983"/>
          </a:xfrm>
        </p:spPr>
        <p:txBody>
          <a:bodyPr vert="horz" lIns="91440" tIns="45720" rIns="91440" bIns="45720" rtlCol="0" anchor="t">
            <a:normAutofit/>
          </a:bodyPr>
          <a:lstStyle/>
          <a:p>
            <a:pPr>
              <a:lnSpc>
                <a:spcPct val="90000"/>
              </a:lnSpc>
            </a:pPr>
            <a:r>
              <a:rPr lang="en-US" sz="3900" b="0" i="0" kern="1200" dirty="0">
                <a:solidFill>
                  <a:schemeClr val="tx2"/>
                </a:solidFill>
                <a:latin typeface="+mj-lt"/>
                <a:ea typeface="+mj-ea"/>
                <a:cs typeface="+mj-cs"/>
              </a:rPr>
              <a:t>Screenshot of the Python Code</a:t>
            </a:r>
            <a:br>
              <a:rPr lang="en-US" sz="3900" b="0" i="0" kern="1200" dirty="0">
                <a:solidFill>
                  <a:schemeClr val="tx2"/>
                </a:solidFill>
                <a:latin typeface="+mj-lt"/>
                <a:ea typeface="+mj-ea"/>
                <a:cs typeface="+mj-cs"/>
              </a:rPr>
            </a:br>
            <a:r>
              <a:rPr lang="en-US" sz="3900" b="0" i="0" kern="1200" dirty="0">
                <a:solidFill>
                  <a:schemeClr val="tx2"/>
                </a:solidFill>
                <a:latin typeface="+mj-lt"/>
                <a:ea typeface="+mj-ea"/>
                <a:cs typeface="+mj-cs"/>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03311" y="2052214"/>
            <a:ext cx="4338409" cy="4196185"/>
          </a:xfrm>
        </p:spPr>
        <p:txBody>
          <a:bodyPr vert="horz" lIns="91440" tIns="45720" rIns="91440" bIns="45720" rtlCol="0">
            <a:normAutofit/>
          </a:bodyPr>
          <a:lstStyle/>
          <a:p>
            <a:pPr indent="-228600">
              <a:buFont typeface="Wingdings 3" charset="2"/>
              <a:buChar char=""/>
            </a:pPr>
            <a:r>
              <a:rPr lang="en-US" dirty="0"/>
              <a:t>Screenshot of the top of the code that shows your full name and the date you have been working on the assignment</a:t>
            </a:r>
          </a:p>
        </p:txBody>
      </p:sp>
      <p:pic>
        <p:nvPicPr>
          <p:cNvPr id="4" name="Picture 3">
            <a:extLst>
              <a:ext uri="{FF2B5EF4-FFF2-40B4-BE49-F238E27FC236}">
                <a16:creationId xmlns:a16="http://schemas.microsoft.com/office/drawing/2014/main" id="{5B89E488-3EB5-E130-7018-435E1008166E}"/>
              </a:ext>
            </a:extLst>
          </p:cNvPr>
          <p:cNvPicPr>
            <a:picLocks noChangeAspect="1"/>
          </p:cNvPicPr>
          <p:nvPr/>
        </p:nvPicPr>
        <p:blipFill rotWithShape="1">
          <a:blip r:embed="rId7"/>
          <a:srcRect r="13739"/>
          <a:stretch/>
        </p:blipFill>
        <p:spPr>
          <a:xfrm>
            <a:off x="6713269" y="2052213"/>
            <a:ext cx="4208920"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653426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89098" y="1106034"/>
            <a:ext cx="5019074" cy="3204134"/>
          </a:xfrm>
        </p:spPr>
        <p:txBody>
          <a:bodyPr vert="horz" lIns="91440" tIns="45720" rIns="91440" bIns="45720" rtlCol="0" anchor="b">
            <a:normAutofit fontScale="90000"/>
          </a:bodyPr>
          <a:lstStyle/>
          <a:p>
            <a:r>
              <a:rPr lang="en-US" sz="5400"/>
              <a:t>Query to retrieve all columns and all rows (Screenshot)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494124" y="4872922"/>
            <a:ext cx="5013698" cy="1208141"/>
          </a:xfrm>
        </p:spPr>
        <p:txBody>
          <a:bodyPr vert="horz" lIns="91440" tIns="45720" rIns="91440" bIns="45720" rtlCol="0">
            <a:normAutofit/>
          </a:bodyPr>
          <a:lstStyle/>
          <a:p>
            <a:r>
              <a:rPr lang="en-US" sz="2800"/>
              <a:t>Screenshot of SQL query command and results</a:t>
            </a:r>
          </a:p>
        </p:txBody>
      </p:sp>
      <p:pic>
        <p:nvPicPr>
          <p:cNvPr id="8" name="Picture 7">
            <a:extLst>
              <a:ext uri="{FF2B5EF4-FFF2-40B4-BE49-F238E27FC236}">
                <a16:creationId xmlns:a16="http://schemas.microsoft.com/office/drawing/2014/main" id="{8D50BC93-F031-5DD4-2997-FB515FC85FB0}"/>
              </a:ext>
            </a:extLst>
          </p:cNvPr>
          <p:cNvPicPr>
            <a:picLocks noChangeAspect="1"/>
          </p:cNvPicPr>
          <p:nvPr/>
        </p:nvPicPr>
        <p:blipFill>
          <a:blip r:embed="rId2"/>
          <a:stretch>
            <a:fillRect/>
          </a:stretch>
        </p:blipFill>
        <p:spPr>
          <a:xfrm>
            <a:off x="5709430" y="88473"/>
            <a:ext cx="6369929" cy="5258480"/>
          </a:xfrm>
          <a:prstGeom prst="rect">
            <a:avLst/>
          </a:prstGeom>
        </p:spPr>
      </p:pic>
      <p:pic>
        <p:nvPicPr>
          <p:cNvPr id="4" name="Picture 3">
            <a:extLst>
              <a:ext uri="{FF2B5EF4-FFF2-40B4-BE49-F238E27FC236}">
                <a16:creationId xmlns:a16="http://schemas.microsoft.com/office/drawing/2014/main" id="{10ED64EA-49EE-F408-C0DD-3F341B736292}"/>
              </a:ext>
            </a:extLst>
          </p:cNvPr>
          <p:cNvPicPr>
            <a:picLocks noChangeAspect="1"/>
          </p:cNvPicPr>
          <p:nvPr/>
        </p:nvPicPr>
        <p:blipFill>
          <a:blip r:embed="rId3"/>
          <a:stretch>
            <a:fillRect/>
          </a:stretch>
        </p:blipFill>
        <p:spPr>
          <a:xfrm>
            <a:off x="5709430" y="5585836"/>
            <a:ext cx="6369929" cy="1208141"/>
          </a:xfrm>
          <a:prstGeom prst="rect">
            <a:avLst/>
          </a:prstGeom>
        </p:spPr>
      </p:pic>
    </p:spTree>
    <p:extLst>
      <p:ext uri="{BB962C8B-B14F-4D97-AF65-F5344CB8AC3E}">
        <p14:creationId xmlns:p14="http://schemas.microsoft.com/office/powerpoint/2010/main" val="94988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2738414"/>
          </a:xfrm>
        </p:spPr>
        <p:txBody>
          <a:bodyPr>
            <a:normAutofit fontScale="90000"/>
          </a:bodyPr>
          <a:lstStyle/>
          <a:p>
            <a:r>
              <a:rPr lang="en-US" sz="4400" dirty="0"/>
              <a:t>Query to retrieve lowest and highest temperatures</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848668"/>
            <a:ext cx="3932237" cy="2020319"/>
          </a:xfrm>
        </p:spPr>
        <p:txBody>
          <a:bodyPr/>
          <a:lstStyle/>
          <a:p>
            <a:r>
              <a:rPr lang="en-US" dirty="0"/>
              <a:t>Screenshot of SQL query command and results</a:t>
            </a:r>
          </a:p>
          <a:p>
            <a:endParaRPr lang="en-US" dirty="0"/>
          </a:p>
        </p:txBody>
      </p:sp>
      <p:pic>
        <p:nvPicPr>
          <p:cNvPr id="8" name="Picture 7">
            <a:extLst>
              <a:ext uri="{FF2B5EF4-FFF2-40B4-BE49-F238E27FC236}">
                <a16:creationId xmlns:a16="http://schemas.microsoft.com/office/drawing/2014/main" id="{05E5B3FD-7EF0-1784-4B4F-6AB56E272485}"/>
              </a:ext>
            </a:extLst>
          </p:cNvPr>
          <p:cNvPicPr>
            <a:picLocks noChangeAspect="1"/>
          </p:cNvPicPr>
          <p:nvPr/>
        </p:nvPicPr>
        <p:blipFill>
          <a:blip r:embed="rId2"/>
          <a:stretch>
            <a:fillRect/>
          </a:stretch>
        </p:blipFill>
        <p:spPr>
          <a:xfrm>
            <a:off x="5638800" y="987424"/>
            <a:ext cx="5950256" cy="3184525"/>
          </a:xfrm>
          <a:prstGeom prst="rect">
            <a:avLst/>
          </a:prstGeom>
        </p:spPr>
      </p:pic>
      <p:pic>
        <p:nvPicPr>
          <p:cNvPr id="10" name="Picture 9">
            <a:extLst>
              <a:ext uri="{FF2B5EF4-FFF2-40B4-BE49-F238E27FC236}">
                <a16:creationId xmlns:a16="http://schemas.microsoft.com/office/drawing/2014/main" id="{A4A7F783-254A-0D1F-CBE5-E2F0753185B9}"/>
              </a:ext>
            </a:extLst>
          </p:cNvPr>
          <p:cNvPicPr>
            <a:picLocks noChangeAspect="1"/>
          </p:cNvPicPr>
          <p:nvPr/>
        </p:nvPicPr>
        <p:blipFill>
          <a:blip r:embed="rId3"/>
          <a:stretch>
            <a:fillRect/>
          </a:stretch>
        </p:blipFill>
        <p:spPr>
          <a:xfrm>
            <a:off x="628650" y="4654801"/>
            <a:ext cx="11121390" cy="2020319"/>
          </a:xfrm>
          <a:prstGeom prst="rect">
            <a:avLst/>
          </a:prstGeom>
        </p:spPr>
      </p:pic>
    </p:spTree>
    <p:extLst>
      <p:ext uri="{BB962C8B-B14F-4D97-AF65-F5344CB8AC3E}">
        <p14:creationId xmlns:p14="http://schemas.microsoft.com/office/powerpoint/2010/main" val="177896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2738414"/>
          </a:xfrm>
        </p:spPr>
        <p:txBody>
          <a:bodyPr>
            <a:normAutofit fontScale="90000"/>
          </a:bodyPr>
          <a:lstStyle/>
          <a:p>
            <a:r>
              <a:rPr lang="en-US" sz="4400" dirty="0"/>
              <a:t>Query to retrieve </a:t>
            </a:r>
            <a:r>
              <a:rPr lang="en-US" sz="4400"/>
              <a:t>all clear days</a:t>
            </a:r>
            <a:br>
              <a:rPr lang="en-US" sz="4400" dirty="0"/>
            </a:br>
            <a:r>
              <a:rPr lang="en-US" sz="4400" dirty="0"/>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3848668"/>
            <a:ext cx="3932237" cy="2020319"/>
          </a:xfrm>
        </p:spPr>
        <p:txBody>
          <a:bodyPr/>
          <a:lstStyle/>
          <a:p>
            <a:r>
              <a:rPr lang="en-US" dirty="0"/>
              <a:t>Screenshot of SQL query command and results</a:t>
            </a:r>
          </a:p>
          <a:p>
            <a:endParaRPr lang="en-US" dirty="0"/>
          </a:p>
        </p:txBody>
      </p:sp>
      <p:pic>
        <p:nvPicPr>
          <p:cNvPr id="4" name="Picture 3">
            <a:extLst>
              <a:ext uri="{FF2B5EF4-FFF2-40B4-BE49-F238E27FC236}">
                <a16:creationId xmlns:a16="http://schemas.microsoft.com/office/drawing/2014/main" id="{3B8918DF-3608-724F-C7A0-C94887527701}"/>
              </a:ext>
            </a:extLst>
          </p:cNvPr>
          <p:cNvPicPr>
            <a:picLocks noChangeAspect="1"/>
          </p:cNvPicPr>
          <p:nvPr/>
        </p:nvPicPr>
        <p:blipFill>
          <a:blip r:embed="rId2"/>
          <a:stretch>
            <a:fillRect/>
          </a:stretch>
        </p:blipFill>
        <p:spPr>
          <a:xfrm>
            <a:off x="699137" y="4549141"/>
            <a:ext cx="11437620" cy="2233038"/>
          </a:xfrm>
          <a:prstGeom prst="rect">
            <a:avLst/>
          </a:prstGeom>
        </p:spPr>
      </p:pic>
      <p:pic>
        <p:nvPicPr>
          <p:cNvPr id="8" name="Picture 7">
            <a:extLst>
              <a:ext uri="{FF2B5EF4-FFF2-40B4-BE49-F238E27FC236}">
                <a16:creationId xmlns:a16="http://schemas.microsoft.com/office/drawing/2014/main" id="{5335908A-E2AA-A455-C689-A986163209A5}"/>
              </a:ext>
            </a:extLst>
          </p:cNvPr>
          <p:cNvPicPr>
            <a:picLocks noChangeAspect="1"/>
          </p:cNvPicPr>
          <p:nvPr/>
        </p:nvPicPr>
        <p:blipFill>
          <a:blip r:embed="rId3"/>
          <a:stretch>
            <a:fillRect/>
          </a:stretch>
        </p:blipFill>
        <p:spPr>
          <a:xfrm>
            <a:off x="5074920" y="75822"/>
            <a:ext cx="7061837" cy="4381878"/>
          </a:xfrm>
          <a:prstGeom prst="rect">
            <a:avLst/>
          </a:prstGeom>
        </p:spPr>
      </p:pic>
    </p:spTree>
    <p:extLst>
      <p:ext uri="{BB962C8B-B14F-4D97-AF65-F5344CB8AC3E}">
        <p14:creationId xmlns:p14="http://schemas.microsoft.com/office/powerpoint/2010/main" val="276190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Electronic circuit board with processor">
            <a:extLst>
              <a:ext uri="{FF2B5EF4-FFF2-40B4-BE49-F238E27FC236}">
                <a16:creationId xmlns:a16="http://schemas.microsoft.com/office/drawing/2014/main" id="{87ECB68F-89B3-073B-A144-0C4439748F0C}"/>
              </a:ext>
            </a:extLst>
          </p:cNvPr>
          <p:cNvPicPr>
            <a:picLocks noChangeAspect="1"/>
          </p:cNvPicPr>
          <p:nvPr/>
        </p:nvPicPr>
        <p:blipFill rotWithShape="1">
          <a:blip r:embed="rId3">
            <a:duotone>
              <a:prstClr val="black"/>
              <a:schemeClr val="accent5">
                <a:tint val="45000"/>
                <a:satMod val="400000"/>
              </a:schemeClr>
            </a:duotone>
            <a:alphaModFix amt="2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154955" y="1447800"/>
            <a:ext cx="8825658" cy="3329581"/>
          </a:xfrm>
        </p:spPr>
        <p:txBody>
          <a:bodyPr>
            <a:normAutofit/>
          </a:bodyPr>
          <a:lstStyle/>
          <a:p>
            <a:r>
              <a:rPr lang="en-US" dirty="0"/>
              <a:t>CEIS110</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154955" y="4777380"/>
            <a:ext cx="8825658" cy="861420"/>
          </a:xfrm>
        </p:spPr>
        <p:txBody>
          <a:bodyPr>
            <a:normAutofit/>
          </a:bodyPr>
          <a:lstStyle/>
          <a:p>
            <a:r>
              <a:rPr lang="en-US" dirty="0"/>
              <a:t>Querying and manipulating data with SQL and Python</a:t>
            </a:r>
          </a:p>
          <a:p>
            <a:endParaRPr lang="en-US" dirty="0"/>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1383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CEIS110</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Develop Graphical Models and Interpret Results</a:t>
            </a:r>
          </a:p>
        </p:txBody>
      </p:sp>
    </p:spTree>
    <p:extLst>
      <p:ext uri="{BB962C8B-B14F-4D97-AF65-F5344CB8AC3E}">
        <p14:creationId xmlns:p14="http://schemas.microsoft.com/office/powerpoint/2010/main" val="11410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sz="4200">
                <a:solidFill>
                  <a:srgbClr val="EBEBEB"/>
                </a:solidFill>
              </a:rPr>
              <a:t>Plot #1</a:t>
            </a:r>
          </a:p>
        </p:txBody>
      </p:sp>
      <p:sp>
        <p:nvSpPr>
          <p:cNvPr id="22"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8930" y="2438400"/>
            <a:ext cx="6188189" cy="3785419"/>
          </a:xfrm>
        </p:spPr>
        <p:txBody>
          <a:bodyPr vert="horz" lIns="91440" tIns="45720" rIns="91440" bIns="45720" rtlCol="0">
            <a:normAutofit/>
          </a:bodyPr>
          <a:lstStyle/>
          <a:p>
            <a:pPr indent="-228600">
              <a:buFont typeface="Wingdings 3" charset="2"/>
              <a:buChar char=""/>
            </a:pPr>
            <a:r>
              <a:rPr lang="en-US">
                <a:solidFill>
                  <a:srgbClr val="FFFFFF"/>
                </a:solidFill>
              </a:rPr>
              <a:t>Plot and code used to generate it</a:t>
            </a:r>
          </a:p>
          <a:p>
            <a:pPr marL="285750" indent="-228600">
              <a:buFont typeface="Wingdings 3" charset="2"/>
              <a:buChar char=""/>
            </a:pPr>
            <a:r>
              <a:rPr lang="en-US">
                <a:solidFill>
                  <a:srgbClr val="FFFFFF"/>
                </a:solidFill>
              </a:rPr>
              <a:t>Box</a:t>
            </a:r>
          </a:p>
          <a:p>
            <a:pPr marL="285750" indent="-228600">
              <a:buFont typeface="Wingdings 3" charset="2"/>
              <a:buChar char=""/>
            </a:pPr>
            <a:r>
              <a:rPr lang="en-US">
                <a:solidFill>
                  <a:srgbClr val="FFFFFF"/>
                </a:solidFill>
              </a:rPr>
              <a:t>Line</a:t>
            </a:r>
          </a:p>
          <a:p>
            <a:pPr marL="285750" indent="-228600">
              <a:buFont typeface="Wingdings 3" charset="2"/>
              <a:buChar char=""/>
            </a:pPr>
            <a:r>
              <a:rPr lang="en-US">
                <a:solidFill>
                  <a:srgbClr val="FFFFFF"/>
                </a:solidFill>
              </a:rPr>
              <a:t>Histogram</a:t>
            </a:r>
          </a:p>
          <a:p>
            <a:pPr marL="285750" indent="-228600">
              <a:buFont typeface="Wingdings 3" charset="2"/>
              <a:buChar char=""/>
            </a:pPr>
            <a:r>
              <a:rPr lang="en-US">
                <a:solidFill>
                  <a:srgbClr val="FFFFFF"/>
                </a:solidFill>
              </a:rPr>
              <a:t>Scatter</a:t>
            </a:r>
          </a:p>
          <a:p>
            <a:pPr marL="285750" indent="-228600">
              <a:buFont typeface="Wingdings 3" charset="2"/>
              <a:buChar char=""/>
            </a:pPr>
            <a:r>
              <a:rPr lang="en-US">
                <a:solidFill>
                  <a:srgbClr val="FFFFFF"/>
                </a:solidFill>
              </a:rPr>
              <a:t>Research your own!</a:t>
            </a:r>
          </a:p>
          <a:p>
            <a:pPr indent="-228600">
              <a:buFont typeface="Wingdings 3" charset="2"/>
              <a:buChar char=""/>
            </a:pPr>
            <a:endParaRPr lang="en-US">
              <a:solidFill>
                <a:srgbClr val="FFFFFF"/>
              </a:solidFill>
            </a:endParaRPr>
          </a:p>
          <a:p>
            <a:pPr indent="-228600">
              <a:buFont typeface="Wingdings 3" charset="2"/>
              <a:buChar char=""/>
            </a:pPr>
            <a:endParaRPr lang="en-US">
              <a:solidFill>
                <a:srgbClr val="FFFFFF"/>
              </a:solidFill>
            </a:endParaRPr>
          </a:p>
        </p:txBody>
      </p:sp>
      <p:pic>
        <p:nvPicPr>
          <p:cNvPr id="3" name="Picture 2">
            <a:extLst>
              <a:ext uri="{FF2B5EF4-FFF2-40B4-BE49-F238E27FC236}">
                <a16:creationId xmlns:a16="http://schemas.microsoft.com/office/drawing/2014/main" id="{7F078745-CBBD-5E6E-367D-38CE39ACE614}"/>
              </a:ext>
            </a:extLst>
          </p:cNvPr>
          <p:cNvPicPr>
            <a:picLocks noChangeAspect="1"/>
          </p:cNvPicPr>
          <p:nvPr/>
        </p:nvPicPr>
        <p:blipFill rotWithShape="1">
          <a:blip r:embed="rId3"/>
          <a:srcRect t="569" r="-1" b="-1"/>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4" name="Picture 3">
            <a:extLst>
              <a:ext uri="{FF2B5EF4-FFF2-40B4-BE49-F238E27FC236}">
                <a16:creationId xmlns:a16="http://schemas.microsoft.com/office/drawing/2014/main" id="{63D10523-BC4A-70A3-0F13-2F85A96D8B59}"/>
              </a:ext>
            </a:extLst>
          </p:cNvPr>
          <p:cNvPicPr>
            <a:picLocks noChangeAspect="1"/>
          </p:cNvPicPr>
          <p:nvPr/>
        </p:nvPicPr>
        <p:blipFill rotWithShape="1">
          <a:blip r:embed="rId4"/>
          <a:srcRect r="21113" b="-2"/>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1934157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sz="4200">
                <a:solidFill>
                  <a:srgbClr val="EBEBEB"/>
                </a:solidFill>
              </a:rPr>
              <a:t>Plot #2</a:t>
            </a:r>
            <a:br>
              <a:rPr lang="en-US" sz="4200">
                <a:solidFill>
                  <a:srgbClr val="EBEBEB"/>
                </a:solidFill>
              </a:rPr>
            </a:br>
            <a:r>
              <a:rPr lang="en-US" sz="4200">
                <a:solidFill>
                  <a:srgbClr val="EBEBEB"/>
                </a:solidFill>
              </a:rPr>
              <a:t>(Screenshots)</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8930" y="2438400"/>
            <a:ext cx="6188189" cy="3785419"/>
          </a:xfrm>
        </p:spPr>
        <p:txBody>
          <a:bodyPr vert="horz" lIns="91440" tIns="45720" rIns="91440" bIns="45720" rtlCol="0">
            <a:normAutofit/>
          </a:bodyPr>
          <a:lstStyle/>
          <a:p>
            <a:pPr indent="-228600">
              <a:buFont typeface="Wingdings 3" charset="2"/>
              <a:buChar char=""/>
            </a:pPr>
            <a:r>
              <a:rPr lang="en-US">
                <a:solidFill>
                  <a:srgbClr val="FFFFFF"/>
                </a:solidFill>
              </a:rPr>
              <a:t>Plot and code used to generate it</a:t>
            </a:r>
          </a:p>
          <a:p>
            <a:pPr marL="285750" indent="-228600">
              <a:buFont typeface="Wingdings 3" charset="2"/>
              <a:buChar char=""/>
            </a:pPr>
            <a:r>
              <a:rPr lang="en-US">
                <a:solidFill>
                  <a:srgbClr val="FFFFFF"/>
                </a:solidFill>
              </a:rPr>
              <a:t>Box</a:t>
            </a:r>
          </a:p>
          <a:p>
            <a:pPr marL="285750" indent="-228600">
              <a:buFont typeface="Wingdings 3" charset="2"/>
              <a:buChar char=""/>
            </a:pPr>
            <a:r>
              <a:rPr lang="en-US">
                <a:solidFill>
                  <a:srgbClr val="FFFFFF"/>
                </a:solidFill>
              </a:rPr>
              <a:t>Line</a:t>
            </a:r>
          </a:p>
          <a:p>
            <a:pPr marL="285750" indent="-228600">
              <a:buFont typeface="Wingdings 3" charset="2"/>
              <a:buChar char=""/>
            </a:pPr>
            <a:r>
              <a:rPr lang="en-US">
                <a:solidFill>
                  <a:srgbClr val="FFFFFF"/>
                </a:solidFill>
              </a:rPr>
              <a:t>Histogram</a:t>
            </a:r>
          </a:p>
          <a:p>
            <a:pPr marL="285750" indent="-228600">
              <a:buFont typeface="Wingdings 3" charset="2"/>
              <a:buChar char=""/>
            </a:pPr>
            <a:r>
              <a:rPr lang="en-US">
                <a:solidFill>
                  <a:srgbClr val="FFFFFF"/>
                </a:solidFill>
              </a:rPr>
              <a:t>Scatter</a:t>
            </a:r>
          </a:p>
          <a:p>
            <a:pPr marL="285750" indent="-228600">
              <a:buFont typeface="Wingdings 3" charset="2"/>
              <a:buChar char=""/>
            </a:pPr>
            <a:r>
              <a:rPr lang="en-US">
                <a:solidFill>
                  <a:srgbClr val="FFFFFF"/>
                </a:solidFill>
              </a:rPr>
              <a:t>Research your own!</a:t>
            </a:r>
          </a:p>
        </p:txBody>
      </p:sp>
      <p:pic>
        <p:nvPicPr>
          <p:cNvPr id="4" name="Picture 3">
            <a:extLst>
              <a:ext uri="{FF2B5EF4-FFF2-40B4-BE49-F238E27FC236}">
                <a16:creationId xmlns:a16="http://schemas.microsoft.com/office/drawing/2014/main" id="{996BE770-2032-F698-E40F-DD675303DD67}"/>
              </a:ext>
            </a:extLst>
          </p:cNvPr>
          <p:cNvPicPr>
            <a:picLocks noChangeAspect="1"/>
          </p:cNvPicPr>
          <p:nvPr/>
        </p:nvPicPr>
        <p:blipFill rotWithShape="1">
          <a:blip r:embed="rId3"/>
          <a:srcRect t="5337" r="-1" b="-1"/>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3" name="Picture 2">
            <a:extLst>
              <a:ext uri="{FF2B5EF4-FFF2-40B4-BE49-F238E27FC236}">
                <a16:creationId xmlns:a16="http://schemas.microsoft.com/office/drawing/2014/main" id="{BE1A58EF-F736-0A2F-4B11-1F4B011DEC53}"/>
              </a:ext>
            </a:extLst>
          </p:cNvPr>
          <p:cNvPicPr>
            <a:picLocks noChangeAspect="1"/>
          </p:cNvPicPr>
          <p:nvPr/>
        </p:nvPicPr>
        <p:blipFill rotWithShape="1">
          <a:blip r:embed="rId4"/>
          <a:srcRect r="22561" b="-2"/>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1741367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F81F-B677-B4FB-CED2-AAF1E833AD2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14A82F9-6D3B-17AC-F729-E18E58C90768}"/>
              </a:ext>
            </a:extLst>
          </p:cNvPr>
          <p:cNvSpPr>
            <a:spLocks noGrp="1"/>
          </p:cNvSpPr>
          <p:nvPr>
            <p:ph idx="1"/>
          </p:nvPr>
        </p:nvSpPr>
        <p:spPr/>
        <p:txBody>
          <a:bodyPr>
            <a:normAutofit fontScale="85000" lnSpcReduction="10000"/>
          </a:bodyPr>
          <a:lstStyle/>
          <a:p>
            <a:r>
              <a:rPr lang="en-US" dirty="0"/>
              <a:t> We students explored the fundamental concepts of computer programming. We learned how to write code that can solve complex problems, automate tasks, and interact with users. Programming is an essential skill in today's digital age, and learning to code provides a valuable foundation for a wide range of careers in technology. This course is designed for students who have little or no programming experience and will provide a hands-on introduction to the basics of programming. During this course, we learned about programming concepts such as data types, variables, loops, conditional statements, functions, and more. We will also learn how to write code using one of the most used programming languages, Python. In addition to learning the basics of programming, we also developed problem-solving skills and learn to think creatively about how to solve complex problems. At the end of this course, us students developed the skills necessary to write basic programs that can complete simple tasks and solve problems. This course well-prepared students to continue exploring the world of programming and pursue more advanced programming concepts and techniques.</a:t>
            </a:r>
          </a:p>
        </p:txBody>
      </p:sp>
    </p:spTree>
    <p:extLst>
      <p:ext uri="{BB962C8B-B14F-4D97-AF65-F5344CB8AC3E}">
        <p14:creationId xmlns:p14="http://schemas.microsoft.com/office/powerpoint/2010/main" val="291326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6112" y="452718"/>
            <a:ext cx="4165580" cy="1400530"/>
          </a:xfrm>
        </p:spPr>
        <p:txBody>
          <a:bodyPr vert="horz" lIns="91440" tIns="45720" rIns="91440" bIns="45720" rtlCol="0" anchor="t">
            <a:normAutofit/>
          </a:bodyPr>
          <a:lstStyle/>
          <a:p>
            <a:r>
              <a:rPr lang="en-US" sz="4200"/>
              <a:t>Analysis</a:t>
            </a:r>
            <a:br>
              <a:rPr lang="en-US" sz="4200"/>
            </a:br>
            <a:endParaRPr lang="en-US" sz="4200"/>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6113" y="2052918"/>
            <a:ext cx="4165146" cy="4195481"/>
          </a:xfrm>
        </p:spPr>
        <p:txBody>
          <a:bodyPr vert="horz" lIns="91440" tIns="45720" rIns="91440" bIns="45720" rtlCol="0">
            <a:normAutofit/>
          </a:bodyPr>
          <a:lstStyle/>
          <a:p>
            <a:pPr marL="285750" indent="-228600">
              <a:buFont typeface="Wingdings 3" charset="2"/>
              <a:buChar char=""/>
            </a:pPr>
            <a:r>
              <a:rPr lang="en-US"/>
              <a:t>Think of your own question and create a chart/graph to answer it</a:t>
            </a:r>
          </a:p>
          <a:p>
            <a:pPr marL="285750" indent="-228600">
              <a:buFont typeface="Wingdings 3" charset="2"/>
              <a:buChar char=""/>
            </a:pPr>
            <a:endParaRPr lang="en-US"/>
          </a:p>
          <a:p>
            <a:pPr marL="285750" indent="-228600">
              <a:buFont typeface="Wingdings 3" charset="2"/>
              <a:buChar char=""/>
            </a:pPr>
            <a:endParaRPr lang="en-US"/>
          </a:p>
          <a:p>
            <a:pPr marL="285750" indent="-228600">
              <a:buFont typeface="Wingdings 3" charset="2"/>
              <a:buChar char=""/>
            </a:pPr>
            <a:r>
              <a:rPr lang="en-US"/>
              <a:t>Your own question: How are humidity and temperature related to each other?</a:t>
            </a:r>
          </a:p>
          <a:p>
            <a:pPr marL="285750" indent="-228600">
              <a:buFont typeface="Wingdings 3" charset="2"/>
              <a:buChar char=""/>
            </a:pPr>
            <a:endParaRPr lang="en-US"/>
          </a:p>
          <a:p>
            <a:pPr marL="285750" indent="-228600">
              <a:buFont typeface="Wingdings 3" charset="2"/>
              <a:buChar char=""/>
            </a:pPr>
            <a:endParaRPr lang="en-US"/>
          </a:p>
          <a:p>
            <a:pPr marL="285750" indent="-228600">
              <a:buFont typeface="Wingdings 3" charset="2"/>
              <a:buChar char=""/>
            </a:pPr>
            <a:r>
              <a:rPr lang="en-US"/>
              <a:t>Answer supported by Chart: In the first half of week 2 the temperature goes down and humidity goes up. Inverse relationship. Towards the end of week 2 due to unusual weather they both are going up.</a:t>
            </a:r>
          </a:p>
          <a:p>
            <a:pPr marL="285750" indent="-228600">
              <a:buFont typeface="Wingdings 3" charset="2"/>
              <a:buChar char=""/>
            </a:pPr>
            <a:endParaRPr lang="en-US"/>
          </a:p>
          <a:p>
            <a:pPr marL="285750" indent="-228600">
              <a:buFont typeface="Wingdings 3" charset="2"/>
              <a:buChar char=""/>
            </a:pPr>
            <a:endParaRPr lang="en-US"/>
          </a:p>
          <a:p>
            <a:pPr marL="285750" indent="-228600">
              <a:buFont typeface="Wingdings 3" charset="2"/>
              <a:buChar char=""/>
            </a:pPr>
            <a:endParaRPr lang="en-US"/>
          </a:p>
          <a:p>
            <a:pPr indent="-228600">
              <a:buFont typeface="Wingdings 3" charset="2"/>
              <a:buChar char=""/>
            </a:pPr>
            <a:endParaRPr lang="en-US"/>
          </a:p>
          <a:p>
            <a:pPr indent="-228600">
              <a:buFont typeface="Wingdings 3" charset="2"/>
              <a:buChar char=""/>
            </a:pPr>
            <a:endParaRPr lang="en-US"/>
          </a:p>
        </p:txBody>
      </p:sp>
      <p:pic>
        <p:nvPicPr>
          <p:cNvPr id="8" name="Picture 7">
            <a:extLst>
              <a:ext uri="{FF2B5EF4-FFF2-40B4-BE49-F238E27FC236}">
                <a16:creationId xmlns:a16="http://schemas.microsoft.com/office/drawing/2014/main" id="{21BFCBAA-288B-AD66-026F-7AEABB427543}"/>
              </a:ext>
            </a:extLst>
          </p:cNvPr>
          <p:cNvPicPr>
            <a:picLocks noChangeAspect="1"/>
          </p:cNvPicPr>
          <p:nvPr/>
        </p:nvPicPr>
        <p:blipFill>
          <a:blip r:embed="rId3"/>
          <a:stretch>
            <a:fillRect/>
          </a:stretch>
        </p:blipFill>
        <p:spPr>
          <a:xfrm>
            <a:off x="6657677" y="647699"/>
            <a:ext cx="4322936" cy="3242202"/>
          </a:xfrm>
          <a:prstGeom prst="rect">
            <a:avLst/>
          </a:prstGeom>
          <a:effectLst/>
        </p:spPr>
      </p:pic>
      <p:pic>
        <p:nvPicPr>
          <p:cNvPr id="10" name="Picture 9">
            <a:extLst>
              <a:ext uri="{FF2B5EF4-FFF2-40B4-BE49-F238E27FC236}">
                <a16:creationId xmlns:a16="http://schemas.microsoft.com/office/drawing/2014/main" id="{117A6FD1-583A-9E96-3DD4-169616D8974B}"/>
              </a:ext>
            </a:extLst>
          </p:cNvPr>
          <p:cNvPicPr>
            <a:picLocks noChangeAspect="1"/>
          </p:cNvPicPr>
          <p:nvPr/>
        </p:nvPicPr>
        <p:blipFill>
          <a:blip r:embed="rId4"/>
          <a:stretch>
            <a:fillRect/>
          </a:stretch>
        </p:blipFill>
        <p:spPr>
          <a:xfrm>
            <a:off x="6094410" y="4267957"/>
            <a:ext cx="5449471" cy="1798324"/>
          </a:xfrm>
          <a:prstGeom prst="rect">
            <a:avLst/>
          </a:prstGeom>
          <a:effectLst/>
        </p:spPr>
      </p:pic>
    </p:spTree>
    <p:extLst>
      <p:ext uri="{BB962C8B-B14F-4D97-AF65-F5344CB8AC3E}">
        <p14:creationId xmlns:p14="http://schemas.microsoft.com/office/powerpoint/2010/main" val="349937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sz="4200">
                <a:solidFill>
                  <a:srgbClr val="EBEBEB"/>
                </a:solidFill>
              </a:rPr>
              <a:t>Prediction</a:t>
            </a:r>
            <a:br>
              <a:rPr lang="en-US" sz="4200">
                <a:solidFill>
                  <a:srgbClr val="EBEBEB"/>
                </a:solidFill>
              </a:rPr>
            </a:br>
            <a:endParaRPr lang="en-US" sz="4200">
              <a:solidFill>
                <a:srgbClr val="EBEBEB"/>
              </a:solidFill>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8930" y="2438400"/>
            <a:ext cx="6188189" cy="3785419"/>
          </a:xfrm>
        </p:spPr>
        <p:txBody>
          <a:bodyPr vert="horz" lIns="91440" tIns="45720" rIns="91440" bIns="45720" rtlCol="0">
            <a:normAutofit/>
          </a:bodyPr>
          <a:lstStyle/>
          <a:p>
            <a:pPr marL="285750" indent="-228600">
              <a:buFont typeface="Wingdings 3" charset="2"/>
              <a:buChar char=""/>
            </a:pPr>
            <a:r>
              <a:rPr lang="en-US">
                <a:solidFill>
                  <a:srgbClr val="FFFFFF"/>
                </a:solidFill>
              </a:rPr>
              <a:t>Develop a prediction based on the data. What variations in temperature and humidity do you expect over the next few hours or days? How would humidity change if temperature goes up or down?</a:t>
            </a:r>
          </a:p>
          <a:p>
            <a:pPr marL="285750" indent="-228600">
              <a:buFont typeface="Wingdings 3" charset="2"/>
              <a:buChar char=""/>
            </a:pPr>
            <a:r>
              <a:rPr lang="en-US" u="sng">
                <a:solidFill>
                  <a:srgbClr val="FFFFFF"/>
                </a:solidFill>
              </a:rPr>
              <a:t>Answer:</a:t>
            </a:r>
          </a:p>
          <a:p>
            <a:pPr indent="-228600">
              <a:buFont typeface="Wingdings 3" charset="2"/>
              <a:buChar char=""/>
            </a:pPr>
            <a:r>
              <a:rPr lang="en-US">
                <a:solidFill>
                  <a:srgbClr val="FFFFFF"/>
                </a:solidFill>
              </a:rPr>
              <a:t>From the data from the previous chart, I expect the temperature and humidity will stay in the same range for the next few days.</a:t>
            </a:r>
          </a:p>
          <a:p>
            <a:pPr indent="-228600">
              <a:buFont typeface="Wingdings 3" charset="2"/>
              <a:buChar char=""/>
            </a:pPr>
            <a:endParaRPr lang="en-US">
              <a:solidFill>
                <a:srgbClr val="FFFFFF"/>
              </a:solidFill>
            </a:endParaRPr>
          </a:p>
          <a:p>
            <a:pPr indent="-228600">
              <a:buFont typeface="Wingdings 3" charset="2"/>
              <a:buChar char=""/>
            </a:pPr>
            <a:r>
              <a:rPr lang="en-US">
                <a:solidFill>
                  <a:srgbClr val="FFFFFF"/>
                </a:solidFill>
              </a:rPr>
              <a:t>Usually when the temperature goes up the humidity goes down when the temperature goes down the humidity increases.</a:t>
            </a:r>
          </a:p>
          <a:p>
            <a:pPr indent="-228600">
              <a:buFont typeface="Wingdings 3" charset="2"/>
              <a:buChar char=""/>
            </a:pPr>
            <a:endParaRPr lang="en-US">
              <a:solidFill>
                <a:srgbClr val="FFFFFF"/>
              </a:solidFill>
            </a:endParaRPr>
          </a:p>
          <a:p>
            <a:pPr indent="-228600">
              <a:buFont typeface="Wingdings 3" charset="2"/>
              <a:buChar char=""/>
            </a:pPr>
            <a:endParaRPr lang="en-US">
              <a:solidFill>
                <a:srgbClr val="FFFFFF"/>
              </a:solidFill>
            </a:endParaRPr>
          </a:p>
        </p:txBody>
      </p:sp>
      <p:pic>
        <p:nvPicPr>
          <p:cNvPr id="9" name="Picture 8" descr="Financial graphs on a dark display">
            <a:extLst>
              <a:ext uri="{FF2B5EF4-FFF2-40B4-BE49-F238E27FC236}">
                <a16:creationId xmlns:a16="http://schemas.microsoft.com/office/drawing/2014/main" id="{E9833A6B-D081-FE3D-031A-22C168887C27}"/>
              </a:ext>
            </a:extLst>
          </p:cNvPr>
          <p:cNvPicPr>
            <a:picLocks noChangeAspect="1"/>
          </p:cNvPicPr>
          <p:nvPr/>
        </p:nvPicPr>
        <p:blipFill rotWithShape="1">
          <a:blip r:embed="rId3"/>
          <a:srcRect l="26023" r="2874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82809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30" y="629266"/>
            <a:ext cx="3322912" cy="1641987"/>
          </a:xfrm>
        </p:spPr>
        <p:txBody>
          <a:bodyPr vert="horz" lIns="91440" tIns="45720" rIns="91440" bIns="45720" rtlCol="0" anchor="t">
            <a:normAutofit/>
          </a:bodyPr>
          <a:lstStyle/>
          <a:p>
            <a:pPr>
              <a:lnSpc>
                <a:spcPct val="90000"/>
              </a:lnSpc>
            </a:pPr>
            <a:r>
              <a:rPr lang="en-US"/>
              <a:t>Python code (Screenshot or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7701" y="2438401"/>
            <a:ext cx="3324141" cy="3809998"/>
          </a:xfrm>
        </p:spPr>
        <p:txBody>
          <a:bodyPr vert="horz" lIns="91440" tIns="45720" rIns="91440" bIns="45720" rtlCol="0">
            <a:normAutofit/>
          </a:bodyPr>
          <a:lstStyle/>
          <a:p>
            <a:pPr indent="-228600">
              <a:buFont typeface="Wingdings 3" charset="2"/>
              <a:buChar char=""/>
            </a:pPr>
            <a:r>
              <a:rPr lang="en-US"/>
              <a:t>ExtractTempHumidity.py Python code screenshot with your full name and date in comments at the top of the code that shows you have been working on the assignment</a:t>
            </a:r>
          </a:p>
          <a:p>
            <a:pPr indent="-228600">
              <a:buFont typeface="Wingdings 3" charset="2"/>
              <a:buChar char=""/>
            </a:pPr>
            <a:endParaRPr lang="en-US"/>
          </a:p>
          <a:p>
            <a:pPr indent="-228600">
              <a:buFont typeface="Wingdings 3" charset="2"/>
              <a:buChar char=""/>
            </a:pPr>
            <a:endParaRPr lang="en-US"/>
          </a:p>
          <a:p>
            <a:pPr indent="-228600">
              <a:buFont typeface="Wingdings 3" charset="2"/>
              <a:buChar char=""/>
            </a:pPr>
            <a:endParaRPr lang="en-US"/>
          </a:p>
        </p:txBody>
      </p:sp>
      <p:pic>
        <p:nvPicPr>
          <p:cNvPr id="4" name="Picture 3">
            <a:extLst>
              <a:ext uri="{FF2B5EF4-FFF2-40B4-BE49-F238E27FC236}">
                <a16:creationId xmlns:a16="http://schemas.microsoft.com/office/drawing/2014/main" id="{82E63849-5319-682A-9CDA-992899B94D75}"/>
              </a:ext>
            </a:extLst>
          </p:cNvPr>
          <p:cNvPicPr>
            <a:picLocks noChangeAspect="1"/>
          </p:cNvPicPr>
          <p:nvPr/>
        </p:nvPicPr>
        <p:blipFill rotWithShape="1">
          <a:blip r:embed="rId3"/>
          <a:srcRect r="1" b="1893"/>
          <a:stretch/>
        </p:blipFill>
        <p:spPr>
          <a:xfrm>
            <a:off x="4619544" y="609601"/>
            <a:ext cx="6924756"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59845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8" name="Picture 57">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9" name="Oval 5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0" name="Picture 5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61">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48929" y="629266"/>
            <a:ext cx="6256423" cy="1641987"/>
          </a:xfrm>
        </p:spPr>
        <p:txBody>
          <a:bodyPr vert="horz" lIns="91440" tIns="45720" rIns="91440" bIns="45720" rtlCol="0" anchor="t">
            <a:normAutofit/>
          </a:bodyPr>
          <a:lstStyle/>
          <a:p>
            <a:pPr>
              <a:lnSpc>
                <a:spcPct val="90000"/>
              </a:lnSpc>
            </a:pPr>
            <a:r>
              <a:rPr lang="en-US"/>
              <a:t>Retrieve and Convert Data to CSV Format (Screenshot)</a:t>
            </a:r>
          </a:p>
        </p:txBody>
      </p:sp>
      <p:pic>
        <p:nvPicPr>
          <p:cNvPr id="4" name="Picture 3" descr="A screenshot of a computer&#10;&#10;Description automatically generated">
            <a:extLst>
              <a:ext uri="{FF2B5EF4-FFF2-40B4-BE49-F238E27FC236}">
                <a16:creationId xmlns:a16="http://schemas.microsoft.com/office/drawing/2014/main" id="{8502E131-5CE8-0BF0-20A5-A6A3CD5BC7BA}"/>
              </a:ext>
            </a:extLst>
          </p:cNvPr>
          <p:cNvPicPr>
            <a:picLocks noChangeAspect="1"/>
          </p:cNvPicPr>
          <p:nvPr/>
        </p:nvPicPr>
        <p:blipFill rotWithShape="1">
          <a:blip r:embed="rId7"/>
          <a:srcRect t="33316" r="1" b="18990"/>
          <a:stretch/>
        </p:blipFill>
        <p:spPr>
          <a:xfrm>
            <a:off x="7554139" y="609601"/>
            <a:ext cx="3990160" cy="5638797"/>
          </a:xfrm>
          <a:prstGeom prst="rect">
            <a:avLst/>
          </a:prstGeom>
          <a:effectLst>
            <a:outerShdw blurRad="50800" dist="38100" dir="5400000" algn="t" rotWithShape="0">
              <a:prstClr val="black">
                <a:alpha val="43000"/>
              </a:prstClr>
            </a:outerShdw>
          </a:effectLst>
        </p:spPr>
      </p:pic>
      <p:sp>
        <p:nvSpPr>
          <p:cNvPr id="63" name="Rectangle 62">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47700" y="2438401"/>
            <a:ext cx="6258737" cy="3809998"/>
          </a:xfrm>
        </p:spPr>
        <p:txBody>
          <a:bodyPr vert="horz" lIns="91440" tIns="45720" rIns="91440" bIns="45720" rtlCol="0">
            <a:normAutofit/>
          </a:bodyPr>
          <a:lstStyle/>
          <a:p>
            <a:pPr indent="-228600">
              <a:buFont typeface="Wingdings 3" charset="2"/>
              <a:buChar char=""/>
            </a:pPr>
            <a:r>
              <a:rPr lang="en-US"/>
              <a:t>Formatdata file open in Excel showing 3 columns of data</a:t>
            </a:r>
          </a:p>
          <a:p>
            <a:pPr indent="-228600">
              <a:buFont typeface="Wingdings 3" charset="2"/>
              <a:buChar char=""/>
            </a:pPr>
            <a:endParaRPr lang="en-US"/>
          </a:p>
          <a:p>
            <a:pPr indent="-228600">
              <a:buFont typeface="Wingdings 3" charset="2"/>
              <a:buChar char=""/>
            </a:pPr>
            <a:endParaRPr lang="en-US"/>
          </a:p>
        </p:txBody>
      </p:sp>
    </p:spTree>
    <p:extLst>
      <p:ext uri="{BB962C8B-B14F-4D97-AF65-F5344CB8AC3E}">
        <p14:creationId xmlns:p14="http://schemas.microsoft.com/office/powerpoint/2010/main" val="302233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39788" y="987425"/>
            <a:ext cx="3932237" cy="1600200"/>
          </a:xfrm>
        </p:spPr>
        <p:txBody>
          <a:bodyPr>
            <a:normAutofit fontScale="90000"/>
          </a:bodyPr>
          <a:lstStyle/>
          <a:p>
            <a:r>
              <a:rPr lang="en-US" sz="4400" dirty="0"/>
              <a:t>Temperature and Humidity Chart</a:t>
            </a:r>
            <a:br>
              <a:rPr lang="en-US" sz="4400" dirty="0"/>
            </a:br>
            <a:r>
              <a:rPr lang="en-US" sz="4400" dirty="0"/>
              <a:t>(Graph)</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839788" y="2866030"/>
            <a:ext cx="3932237" cy="3002958"/>
          </a:xfrm>
        </p:spPr>
        <p:txBody>
          <a:bodyPr/>
          <a:lstStyle/>
          <a:p>
            <a:r>
              <a:rPr lang="en-US" dirty="0"/>
              <a:t>Excel chart based on temperature and humidity data from database </a:t>
            </a:r>
          </a:p>
          <a:p>
            <a:endParaRPr lang="en-US" dirty="0"/>
          </a:p>
        </p:txBody>
      </p:sp>
      <p:pic>
        <p:nvPicPr>
          <p:cNvPr id="4" name="Picture 3">
            <a:extLst>
              <a:ext uri="{FF2B5EF4-FFF2-40B4-BE49-F238E27FC236}">
                <a16:creationId xmlns:a16="http://schemas.microsoft.com/office/drawing/2014/main" id="{491311C2-F1BE-5372-F178-9C6DE2DCE54E}"/>
              </a:ext>
            </a:extLst>
          </p:cNvPr>
          <p:cNvPicPr>
            <a:picLocks noChangeAspect="1"/>
          </p:cNvPicPr>
          <p:nvPr/>
        </p:nvPicPr>
        <p:blipFill>
          <a:blip r:embed="rId2"/>
          <a:stretch>
            <a:fillRect/>
          </a:stretch>
        </p:blipFill>
        <p:spPr>
          <a:xfrm>
            <a:off x="4680585" y="26078"/>
            <a:ext cx="7247255" cy="6502400"/>
          </a:xfrm>
          <a:prstGeom prst="rect">
            <a:avLst/>
          </a:prstGeom>
        </p:spPr>
      </p:pic>
    </p:spTree>
    <p:extLst>
      <p:ext uri="{BB962C8B-B14F-4D97-AF65-F5344CB8AC3E}">
        <p14:creationId xmlns:p14="http://schemas.microsoft.com/office/powerpoint/2010/main" val="2148252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E985-765B-E914-3DE6-D2507E7A5D05}"/>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235C014E-F207-ED67-598E-161A43B2373B}"/>
              </a:ext>
            </a:extLst>
          </p:cNvPr>
          <p:cNvSpPr>
            <a:spLocks noGrp="1"/>
          </p:cNvSpPr>
          <p:nvPr>
            <p:ph idx="1"/>
          </p:nvPr>
        </p:nvSpPr>
        <p:spPr>
          <a:xfrm>
            <a:off x="875201" y="1152983"/>
            <a:ext cx="8946541" cy="4195481"/>
          </a:xfrm>
        </p:spPr>
        <p:txBody>
          <a:bodyPr>
            <a:normAutofit fontScale="70000" lnSpcReduction="20000"/>
          </a:bodyPr>
          <a:lstStyle/>
          <a:p>
            <a:r>
              <a:rPr lang="en-US" dirty="0"/>
              <a:t>Creating graphs and Charts</a:t>
            </a:r>
          </a:p>
          <a:p>
            <a:r>
              <a:rPr lang="en-US" dirty="0"/>
              <a:t>Databases and SQL:  Learned about databases and SQL, a popular database management language. You will learn how to interact with databases, how to store, retrieve, and manipulate data, and how to build complex queries to extract specific information</a:t>
            </a:r>
          </a:p>
          <a:p>
            <a:r>
              <a:rPr lang="en-US" dirty="0"/>
              <a:t>Python Language</a:t>
            </a:r>
          </a:p>
          <a:p>
            <a:r>
              <a:rPr lang="en-US" dirty="0"/>
              <a:t>Security: As a programmer, you must have a thorough understanding of security principles and best practices to ensure that your programs are secure. I learned how to implement encryption, authentication, and other security measures that protect sensitive information and prevent unauthorized access.</a:t>
            </a:r>
          </a:p>
          <a:p>
            <a:r>
              <a:rPr lang="en-US" dirty="0"/>
              <a:t> Debugging and testing: As a programmer, you inevitably encounter errors and bugs in your code. We learned how to use debugging and testing tools to identify and correct these errors, ensuring that our code is efficient, reliable, and error-free.</a:t>
            </a:r>
          </a:p>
          <a:p>
            <a:r>
              <a:rPr lang="en-US" dirty="0"/>
              <a:t>Problem-solving skills: Programming is all about solving problems. We learned to think logically and systematically, breaking down complex problems into smaller, manageable pieces.  Learned how to use various programming tools to solve problems efficiently.</a:t>
            </a:r>
          </a:p>
          <a:p>
            <a:r>
              <a:rPr lang="en-US" dirty="0"/>
              <a:t> Collaboration: Programming is often a collaborative process. I learned how to work effectively in a team, </a:t>
            </a:r>
            <a:r>
              <a:rPr lang="en-US" dirty="0" err="1"/>
              <a:t>ans</a:t>
            </a:r>
            <a:r>
              <a:rPr lang="en-US" dirty="0"/>
              <a:t> share code. These skills are essential in a professional programming environment.</a:t>
            </a:r>
          </a:p>
          <a:p>
            <a:endParaRPr lang="en-US" dirty="0"/>
          </a:p>
        </p:txBody>
      </p:sp>
    </p:spTree>
    <p:extLst>
      <p:ext uri="{BB962C8B-B14F-4D97-AF65-F5344CB8AC3E}">
        <p14:creationId xmlns:p14="http://schemas.microsoft.com/office/powerpoint/2010/main" val="2250438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A0F3-19A0-14A8-A43B-DC20CC457D88}"/>
              </a:ext>
            </a:extLst>
          </p:cNvPr>
          <p:cNvSpPr>
            <a:spLocks noGrp="1"/>
          </p:cNvSpPr>
          <p:nvPr>
            <p:ph type="title"/>
          </p:nvPr>
        </p:nvSpPr>
        <p:spPr/>
        <p:txBody>
          <a:bodyPr/>
          <a:lstStyle/>
          <a:p>
            <a:r>
              <a:rPr lang="en-US" dirty="0"/>
              <a:t>Challenges During This Course</a:t>
            </a:r>
          </a:p>
        </p:txBody>
      </p:sp>
      <p:sp>
        <p:nvSpPr>
          <p:cNvPr id="3" name="Content Placeholder 2">
            <a:extLst>
              <a:ext uri="{FF2B5EF4-FFF2-40B4-BE49-F238E27FC236}">
                <a16:creationId xmlns:a16="http://schemas.microsoft.com/office/drawing/2014/main" id="{3516FED6-94C8-ED1E-5964-776B4B3C0153}"/>
              </a:ext>
            </a:extLst>
          </p:cNvPr>
          <p:cNvSpPr>
            <a:spLocks noGrp="1"/>
          </p:cNvSpPr>
          <p:nvPr>
            <p:ph idx="1"/>
          </p:nvPr>
        </p:nvSpPr>
        <p:spPr/>
        <p:txBody>
          <a:bodyPr>
            <a:normAutofit fontScale="92500" lnSpcReduction="20000"/>
          </a:bodyPr>
          <a:lstStyle/>
          <a:p>
            <a:r>
              <a:rPr lang="en-US" dirty="0"/>
              <a:t> Learning a new language: One of the most significant challenges in learning programming is learning a new language. This did get better the more I practiced with it.</a:t>
            </a:r>
          </a:p>
          <a:p>
            <a:r>
              <a:rPr lang="en-US" dirty="0"/>
              <a:t> Debugging process: Debugging is an essential process in programming, but it can also be frustrating at times. Finding and fixing errors can be a time-consuming process, and it can be challenging to know where to start. The best way I overcome this was breaking the code down into smaller sections, testing each section for errors individually, until you find the root cause of the issue. This one was a big one for me.</a:t>
            </a:r>
          </a:p>
          <a:p>
            <a:r>
              <a:rPr lang="en-US" dirty="0"/>
              <a:t>Keeping up with the pace: The course may be fast-paced, and it can be challenging to keep up with all the material. One way I  overcome this I attended office hours, ask questions, take notes, and keep up with the practice assignments. The more I practiced, the more comfortable I got with the material.</a:t>
            </a:r>
          </a:p>
          <a:p>
            <a:endParaRPr lang="en-US" dirty="0"/>
          </a:p>
        </p:txBody>
      </p:sp>
    </p:spTree>
    <p:extLst>
      <p:ext uri="{BB962C8B-B14F-4D97-AF65-F5344CB8AC3E}">
        <p14:creationId xmlns:p14="http://schemas.microsoft.com/office/powerpoint/2010/main" val="1711015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70E5-03CA-8B98-FD33-1B6AE405A0D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3C59E16A-2DCF-30CA-F068-FD6AAA373EE0}"/>
              </a:ext>
            </a:extLst>
          </p:cNvPr>
          <p:cNvSpPr>
            <a:spLocks noGrp="1"/>
          </p:cNvSpPr>
          <p:nvPr>
            <p:ph idx="1"/>
          </p:nvPr>
        </p:nvSpPr>
        <p:spPr/>
        <p:txBody>
          <a:bodyPr>
            <a:normAutofit fontScale="70000" lnSpcReduction="20000"/>
          </a:bodyPr>
          <a:lstStyle/>
          <a:p>
            <a:pPr marL="0" indent="0">
              <a:buNone/>
            </a:pPr>
            <a:r>
              <a:rPr lang="en-US" dirty="0"/>
              <a:t> This course has provided me with a solid foundation in essential programming skills and concepts that are vital in today's digital world. I have learned programming language, Python, data structures, algorithms, debugging and testing, and project management, to name a few. I feel now well-equipped to take on more advanced programming challenges and explore different areas of programming. Whether I choose to pursue web development, software engineering, or database management, the fundamental knowledge and skills gained from this course will serve as a strong foundation for my future success. Moreover, as a student I will progress to more advanced programming concepts, I encourage myself everyday to continue practicing, experimenting, and exploring new coding challenges. I will Keep expanding my programming skills by exploring new technologies, attending workshops, and participating in real-world projects to gain practical experience. </a:t>
            </a:r>
          </a:p>
          <a:p>
            <a:pPr marL="0" indent="0">
              <a:buNone/>
            </a:pPr>
            <a:r>
              <a:rPr lang="en-US" dirty="0"/>
              <a:t>Remember that programming is not a solo activity - collaboration and teamwork are essential to success in this field. I will continue to network with peers, colleagues, and mentors in the industry to learn from them, share ideas, and collaborate on projects. In conclusion, Introduction to Programming CEIS110 has equipped you to become an excellent programmer, and the skills you have acquired are an asset. I look forward to seeing the dynamic ways I can learn and will apply my new programming skills in the world. I plan to keep pursuing my passion and strive for excellence. This class has taught much, and Professor Halsey has been a great asset to helping me strive for success in this class and DeVry University has great faculty, students, and a wonderful atmosphere and provide you with all the help and tools needed to succeed.</a:t>
            </a:r>
          </a:p>
          <a:p>
            <a:pPr marL="0" indent="0">
              <a:buNone/>
            </a:pPr>
            <a:r>
              <a:rPr lang="en-US" dirty="0"/>
              <a:t>Thank you all of DeVry and Professor Halsey for taking the time to invest in my success with this project!</a:t>
            </a:r>
          </a:p>
        </p:txBody>
      </p:sp>
    </p:spTree>
    <p:extLst>
      <p:ext uri="{BB962C8B-B14F-4D97-AF65-F5344CB8AC3E}">
        <p14:creationId xmlns:p14="http://schemas.microsoft.com/office/powerpoint/2010/main" val="406610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CEIS110</a:t>
            </a:r>
            <a:br>
              <a:rPr lang="en-US" dirty="0"/>
            </a:br>
            <a:r>
              <a:rPr lang="en-US" dirty="0"/>
              <a:t>Module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Design </a:t>
            </a:r>
            <a:r>
              <a:rPr lang="en-US"/>
              <a:t>and setup</a:t>
            </a:r>
            <a:endParaRPr lang="en-US" dirty="0"/>
          </a:p>
        </p:txBody>
      </p:sp>
    </p:spTree>
    <p:extLst>
      <p:ext uri="{BB962C8B-B14F-4D97-AF65-F5344CB8AC3E}">
        <p14:creationId xmlns:p14="http://schemas.microsoft.com/office/powerpoint/2010/main" val="148452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659628" y="468505"/>
            <a:ext cx="6083783" cy="1600200"/>
          </a:xfrm>
        </p:spPr>
        <p:txBody>
          <a:bodyPr>
            <a:normAutofit/>
          </a:bodyPr>
          <a:lstStyle/>
          <a:p>
            <a:r>
              <a:rPr lang="en-US" sz="4400" u="sng" dirty="0"/>
              <a:t>Flowchart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657950" y="2247349"/>
            <a:ext cx="3932237" cy="3811588"/>
          </a:xfrm>
        </p:spPr>
        <p:txBody>
          <a:bodyPr/>
          <a:lstStyle/>
          <a:p>
            <a:r>
              <a:rPr lang="en-US" dirty="0"/>
              <a:t>Include the following processes:</a:t>
            </a:r>
          </a:p>
          <a:p>
            <a:pPr>
              <a:spcBef>
                <a:spcPts val="0"/>
              </a:spcBef>
              <a:spcAft>
                <a:spcPts val="0"/>
              </a:spcAft>
            </a:pPr>
            <a:endParaRPr lang="en-US" dirty="0">
              <a:effectLst/>
            </a:endParaRP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Run a basic python program</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Download weather data to a database.</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Query the weather data </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Extract weather data from database into a comma separated file with python</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Cleanse weather data</a:t>
            </a:r>
          </a:p>
          <a:p>
            <a:pPr marL="742950" marR="0" lvl="1" indent="-285750">
              <a:spcBef>
                <a:spcPts val="0"/>
              </a:spcBef>
              <a:spcAft>
                <a:spcPts val="0"/>
              </a:spcAft>
              <a:buFont typeface="+mj-lt"/>
              <a:buAutoNum type="alphaLcPeriod"/>
            </a:pPr>
            <a:r>
              <a:rPr lang="en-US" dirty="0">
                <a:effectLst/>
                <a:latin typeface="Times New Roman" panose="02020603050405020304" pitchFamily="18" charset="0"/>
                <a:ea typeface="Times New Roman" panose="02020603050405020304" pitchFamily="18" charset="0"/>
              </a:rPr>
              <a:t>Use python data analytics modules to develop graphical models</a:t>
            </a:r>
          </a:p>
          <a:p>
            <a:pPr marL="285750" indent="-285750">
              <a:buFont typeface="Arial" panose="020B0604020202020204" pitchFamily="34" charset="0"/>
              <a:buChar char="•"/>
            </a:pPr>
            <a:endParaRPr lang="en-US" dirty="0"/>
          </a:p>
          <a:p>
            <a:endParaRPr lang="en-US" dirty="0"/>
          </a:p>
          <a:p>
            <a:endParaRPr lang="en-US" dirty="0"/>
          </a:p>
          <a:p>
            <a:endParaRPr lang="en-US" dirty="0"/>
          </a:p>
        </p:txBody>
      </p:sp>
      <p:sp>
        <p:nvSpPr>
          <p:cNvPr id="3" name="Flowchart: Terminator 2">
            <a:extLst>
              <a:ext uri="{FF2B5EF4-FFF2-40B4-BE49-F238E27FC236}">
                <a16:creationId xmlns:a16="http://schemas.microsoft.com/office/drawing/2014/main" id="{F03AF7B9-1804-15DA-8F58-BF6EBBF7DBE2}"/>
              </a:ext>
            </a:extLst>
          </p:cNvPr>
          <p:cNvSpPr/>
          <p:nvPr/>
        </p:nvSpPr>
        <p:spPr>
          <a:xfrm>
            <a:off x="1515717" y="289861"/>
            <a:ext cx="2783840" cy="812801"/>
          </a:xfrm>
          <a:prstGeom prst="flowChartTermina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Start</a:t>
            </a:r>
          </a:p>
        </p:txBody>
      </p:sp>
      <p:pic>
        <p:nvPicPr>
          <p:cNvPr id="4" name="Picture 3">
            <a:extLst>
              <a:ext uri="{FF2B5EF4-FFF2-40B4-BE49-F238E27FC236}">
                <a16:creationId xmlns:a16="http://schemas.microsoft.com/office/drawing/2014/main" id="{4E6E60F8-B1FD-BCA9-AAB7-2E6EDB1E84DD}"/>
              </a:ext>
            </a:extLst>
          </p:cNvPr>
          <p:cNvPicPr>
            <a:picLocks noChangeAspect="1"/>
          </p:cNvPicPr>
          <p:nvPr/>
        </p:nvPicPr>
        <p:blipFill>
          <a:blip r:embed="rId2"/>
          <a:stretch>
            <a:fillRect/>
          </a:stretch>
        </p:blipFill>
        <p:spPr>
          <a:xfrm>
            <a:off x="192284" y="4554377"/>
            <a:ext cx="1273906" cy="845792"/>
          </a:xfrm>
          <a:prstGeom prst="rect">
            <a:avLst/>
          </a:prstGeom>
        </p:spPr>
      </p:pic>
      <p:sp>
        <p:nvSpPr>
          <p:cNvPr id="9" name="TextBox 8">
            <a:extLst>
              <a:ext uri="{FF2B5EF4-FFF2-40B4-BE49-F238E27FC236}">
                <a16:creationId xmlns:a16="http://schemas.microsoft.com/office/drawing/2014/main" id="{502B63FD-469A-800D-1E45-3D46303C8341}"/>
              </a:ext>
            </a:extLst>
          </p:cNvPr>
          <p:cNvSpPr txBox="1"/>
          <p:nvPr/>
        </p:nvSpPr>
        <p:spPr>
          <a:xfrm>
            <a:off x="579649" y="4789295"/>
            <a:ext cx="1022538" cy="369332"/>
          </a:xfrm>
          <a:prstGeom prst="rect">
            <a:avLst/>
          </a:prstGeom>
          <a:noFill/>
        </p:spPr>
        <p:txBody>
          <a:bodyPr wrap="square" rtlCol="0">
            <a:spAutoFit/>
          </a:bodyPr>
          <a:lstStyle/>
          <a:p>
            <a:r>
              <a:rPr lang="en-US" dirty="0"/>
              <a:t>End</a:t>
            </a:r>
          </a:p>
        </p:txBody>
      </p:sp>
      <p:sp>
        <p:nvSpPr>
          <p:cNvPr id="10" name="Flowchart: Process 9">
            <a:extLst>
              <a:ext uri="{FF2B5EF4-FFF2-40B4-BE49-F238E27FC236}">
                <a16:creationId xmlns:a16="http://schemas.microsoft.com/office/drawing/2014/main" id="{E15C0884-11E0-536E-E3BF-F57E913E36B5}"/>
              </a:ext>
            </a:extLst>
          </p:cNvPr>
          <p:cNvSpPr/>
          <p:nvPr/>
        </p:nvSpPr>
        <p:spPr>
          <a:xfrm>
            <a:off x="5154751" y="456331"/>
            <a:ext cx="2967037" cy="66319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Run a basic Python program</a:t>
            </a:r>
          </a:p>
        </p:txBody>
      </p:sp>
      <p:pic>
        <p:nvPicPr>
          <p:cNvPr id="11" name="Picture 10">
            <a:extLst>
              <a:ext uri="{FF2B5EF4-FFF2-40B4-BE49-F238E27FC236}">
                <a16:creationId xmlns:a16="http://schemas.microsoft.com/office/drawing/2014/main" id="{91EEB57E-9ABD-9163-8695-22ABCBB3DF29}"/>
              </a:ext>
            </a:extLst>
          </p:cNvPr>
          <p:cNvPicPr>
            <a:picLocks noChangeAspect="1"/>
          </p:cNvPicPr>
          <p:nvPr/>
        </p:nvPicPr>
        <p:blipFill>
          <a:blip r:embed="rId3"/>
          <a:stretch>
            <a:fillRect/>
          </a:stretch>
        </p:blipFill>
        <p:spPr>
          <a:xfrm>
            <a:off x="2405017" y="4617223"/>
            <a:ext cx="2595372" cy="933712"/>
          </a:xfrm>
          <a:prstGeom prst="rect">
            <a:avLst/>
          </a:prstGeom>
        </p:spPr>
      </p:pic>
      <p:pic>
        <p:nvPicPr>
          <p:cNvPr id="12" name="Picture 11">
            <a:extLst>
              <a:ext uri="{FF2B5EF4-FFF2-40B4-BE49-F238E27FC236}">
                <a16:creationId xmlns:a16="http://schemas.microsoft.com/office/drawing/2014/main" id="{BB81EC15-B73A-C8D4-D55F-B7775133B83B}"/>
              </a:ext>
            </a:extLst>
          </p:cNvPr>
          <p:cNvPicPr>
            <a:picLocks noChangeAspect="1"/>
          </p:cNvPicPr>
          <p:nvPr/>
        </p:nvPicPr>
        <p:blipFill>
          <a:blip r:embed="rId3"/>
          <a:stretch>
            <a:fillRect/>
          </a:stretch>
        </p:blipFill>
        <p:spPr>
          <a:xfrm>
            <a:off x="5701520" y="4554376"/>
            <a:ext cx="2706772" cy="761761"/>
          </a:xfrm>
          <a:prstGeom prst="rect">
            <a:avLst/>
          </a:prstGeom>
        </p:spPr>
      </p:pic>
      <p:pic>
        <p:nvPicPr>
          <p:cNvPr id="13" name="Picture 12">
            <a:extLst>
              <a:ext uri="{FF2B5EF4-FFF2-40B4-BE49-F238E27FC236}">
                <a16:creationId xmlns:a16="http://schemas.microsoft.com/office/drawing/2014/main" id="{4B1039C3-4605-D6E2-029D-C57A21F7BA60}"/>
              </a:ext>
            </a:extLst>
          </p:cNvPr>
          <p:cNvPicPr>
            <a:picLocks noChangeAspect="1"/>
          </p:cNvPicPr>
          <p:nvPr/>
        </p:nvPicPr>
        <p:blipFill>
          <a:blip r:embed="rId3"/>
          <a:stretch>
            <a:fillRect/>
          </a:stretch>
        </p:blipFill>
        <p:spPr>
          <a:xfrm>
            <a:off x="9098601" y="4165600"/>
            <a:ext cx="2940502" cy="1523198"/>
          </a:xfrm>
          <a:prstGeom prst="rect">
            <a:avLst/>
          </a:prstGeom>
        </p:spPr>
      </p:pic>
      <p:pic>
        <p:nvPicPr>
          <p:cNvPr id="14" name="Picture 13">
            <a:extLst>
              <a:ext uri="{FF2B5EF4-FFF2-40B4-BE49-F238E27FC236}">
                <a16:creationId xmlns:a16="http://schemas.microsoft.com/office/drawing/2014/main" id="{F42488D8-8151-02DC-50AA-351D89371A2C}"/>
              </a:ext>
            </a:extLst>
          </p:cNvPr>
          <p:cNvPicPr>
            <a:picLocks noChangeAspect="1"/>
          </p:cNvPicPr>
          <p:nvPr/>
        </p:nvPicPr>
        <p:blipFill>
          <a:blip r:embed="rId3"/>
          <a:stretch>
            <a:fillRect/>
          </a:stretch>
        </p:blipFill>
        <p:spPr>
          <a:xfrm>
            <a:off x="9098602" y="1933642"/>
            <a:ext cx="2940501" cy="1052993"/>
          </a:xfrm>
          <a:prstGeom prst="rect">
            <a:avLst/>
          </a:prstGeom>
        </p:spPr>
      </p:pic>
      <p:pic>
        <p:nvPicPr>
          <p:cNvPr id="15" name="Picture 14">
            <a:extLst>
              <a:ext uri="{FF2B5EF4-FFF2-40B4-BE49-F238E27FC236}">
                <a16:creationId xmlns:a16="http://schemas.microsoft.com/office/drawing/2014/main" id="{6B117AEA-509A-9C99-2313-73923F1AB9F5}"/>
              </a:ext>
            </a:extLst>
          </p:cNvPr>
          <p:cNvPicPr>
            <a:picLocks noChangeAspect="1"/>
          </p:cNvPicPr>
          <p:nvPr/>
        </p:nvPicPr>
        <p:blipFill>
          <a:blip r:embed="rId3"/>
          <a:stretch>
            <a:fillRect/>
          </a:stretch>
        </p:blipFill>
        <p:spPr>
          <a:xfrm>
            <a:off x="8991600" y="269284"/>
            <a:ext cx="3154934" cy="929339"/>
          </a:xfrm>
          <a:prstGeom prst="rect">
            <a:avLst/>
          </a:prstGeom>
        </p:spPr>
      </p:pic>
      <p:sp>
        <p:nvSpPr>
          <p:cNvPr id="16" name="TextBox 15">
            <a:extLst>
              <a:ext uri="{FF2B5EF4-FFF2-40B4-BE49-F238E27FC236}">
                <a16:creationId xmlns:a16="http://schemas.microsoft.com/office/drawing/2014/main" id="{217372BB-2FBF-5D87-F1F2-C871B6227DC7}"/>
              </a:ext>
            </a:extLst>
          </p:cNvPr>
          <p:cNvSpPr txBox="1"/>
          <p:nvPr/>
        </p:nvSpPr>
        <p:spPr>
          <a:xfrm>
            <a:off x="9161371" y="456331"/>
            <a:ext cx="2763520" cy="646331"/>
          </a:xfrm>
          <a:prstGeom prst="rect">
            <a:avLst/>
          </a:prstGeom>
          <a:noFill/>
        </p:spPr>
        <p:txBody>
          <a:bodyPr wrap="square" rtlCol="0">
            <a:spAutoFit/>
          </a:bodyPr>
          <a:lstStyle/>
          <a:p>
            <a:r>
              <a:rPr lang="en-US" dirty="0"/>
              <a:t>Download weather data to a database.</a:t>
            </a:r>
          </a:p>
        </p:txBody>
      </p:sp>
      <p:sp>
        <p:nvSpPr>
          <p:cNvPr id="17" name="Arrow: Right 16">
            <a:extLst>
              <a:ext uri="{FF2B5EF4-FFF2-40B4-BE49-F238E27FC236}">
                <a16:creationId xmlns:a16="http://schemas.microsoft.com/office/drawing/2014/main" id="{1C6BD9A6-576C-DA3E-1B9B-53FBF0BD03BB}"/>
              </a:ext>
            </a:extLst>
          </p:cNvPr>
          <p:cNvSpPr/>
          <p:nvPr/>
        </p:nvSpPr>
        <p:spPr>
          <a:xfrm>
            <a:off x="4362174" y="658428"/>
            <a:ext cx="706237" cy="1510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7747074-EC95-9FAF-2361-930602CC3211}"/>
              </a:ext>
            </a:extLst>
          </p:cNvPr>
          <p:cNvPicPr>
            <a:picLocks noChangeAspect="1"/>
          </p:cNvPicPr>
          <p:nvPr/>
        </p:nvPicPr>
        <p:blipFill>
          <a:blip r:embed="rId4"/>
          <a:stretch>
            <a:fillRect/>
          </a:stretch>
        </p:blipFill>
        <p:spPr>
          <a:xfrm>
            <a:off x="8193950" y="658428"/>
            <a:ext cx="725487" cy="188992"/>
          </a:xfrm>
          <a:prstGeom prst="rect">
            <a:avLst/>
          </a:prstGeom>
        </p:spPr>
      </p:pic>
      <p:sp>
        <p:nvSpPr>
          <p:cNvPr id="19" name="TextBox 18">
            <a:extLst>
              <a:ext uri="{FF2B5EF4-FFF2-40B4-BE49-F238E27FC236}">
                <a16:creationId xmlns:a16="http://schemas.microsoft.com/office/drawing/2014/main" id="{7BFCDEB6-B011-AC1F-1D88-EBFFB03C07B1}"/>
              </a:ext>
            </a:extLst>
          </p:cNvPr>
          <p:cNvSpPr txBox="1"/>
          <p:nvPr/>
        </p:nvSpPr>
        <p:spPr>
          <a:xfrm>
            <a:off x="9377680" y="2250582"/>
            <a:ext cx="2547211" cy="369332"/>
          </a:xfrm>
          <a:prstGeom prst="rect">
            <a:avLst/>
          </a:prstGeom>
          <a:noFill/>
        </p:spPr>
        <p:txBody>
          <a:bodyPr wrap="square" rtlCol="0">
            <a:spAutoFit/>
          </a:bodyPr>
          <a:lstStyle/>
          <a:p>
            <a:r>
              <a:rPr lang="en-US" dirty="0"/>
              <a:t>Query the weather data.</a:t>
            </a:r>
          </a:p>
        </p:txBody>
      </p:sp>
      <p:pic>
        <p:nvPicPr>
          <p:cNvPr id="20" name="Picture 19">
            <a:extLst>
              <a:ext uri="{FF2B5EF4-FFF2-40B4-BE49-F238E27FC236}">
                <a16:creationId xmlns:a16="http://schemas.microsoft.com/office/drawing/2014/main" id="{537DE3CC-6BCD-9E53-119C-DBD692933EE2}"/>
              </a:ext>
            </a:extLst>
          </p:cNvPr>
          <p:cNvPicPr>
            <a:picLocks noChangeAspect="1"/>
          </p:cNvPicPr>
          <p:nvPr/>
        </p:nvPicPr>
        <p:blipFill>
          <a:blip r:embed="rId4"/>
          <a:stretch>
            <a:fillRect/>
          </a:stretch>
        </p:blipFill>
        <p:spPr>
          <a:xfrm rot="5400000">
            <a:off x="10222229" y="1440184"/>
            <a:ext cx="641804" cy="211078"/>
          </a:xfrm>
          <a:prstGeom prst="rect">
            <a:avLst/>
          </a:prstGeom>
        </p:spPr>
      </p:pic>
      <p:pic>
        <p:nvPicPr>
          <p:cNvPr id="21" name="Picture 20">
            <a:extLst>
              <a:ext uri="{FF2B5EF4-FFF2-40B4-BE49-F238E27FC236}">
                <a16:creationId xmlns:a16="http://schemas.microsoft.com/office/drawing/2014/main" id="{0DF31EAD-8136-86EF-0DE2-DF6102003340}"/>
              </a:ext>
            </a:extLst>
          </p:cNvPr>
          <p:cNvPicPr>
            <a:picLocks noChangeAspect="1"/>
          </p:cNvPicPr>
          <p:nvPr/>
        </p:nvPicPr>
        <p:blipFill>
          <a:blip r:embed="rId5"/>
          <a:stretch>
            <a:fillRect/>
          </a:stretch>
        </p:blipFill>
        <p:spPr>
          <a:xfrm>
            <a:off x="10440207" y="3156895"/>
            <a:ext cx="211078" cy="838444"/>
          </a:xfrm>
          <a:prstGeom prst="rect">
            <a:avLst/>
          </a:prstGeom>
        </p:spPr>
      </p:pic>
      <p:sp>
        <p:nvSpPr>
          <p:cNvPr id="22" name="TextBox 21">
            <a:extLst>
              <a:ext uri="{FF2B5EF4-FFF2-40B4-BE49-F238E27FC236}">
                <a16:creationId xmlns:a16="http://schemas.microsoft.com/office/drawing/2014/main" id="{ECFC88F2-93E7-08FE-3B1F-7CB3FE2023C2}"/>
              </a:ext>
            </a:extLst>
          </p:cNvPr>
          <p:cNvSpPr txBox="1"/>
          <p:nvPr/>
        </p:nvSpPr>
        <p:spPr>
          <a:xfrm>
            <a:off x="9304195" y="4287759"/>
            <a:ext cx="2620696" cy="1200329"/>
          </a:xfrm>
          <a:prstGeom prst="rect">
            <a:avLst/>
          </a:prstGeom>
          <a:noFill/>
        </p:spPr>
        <p:txBody>
          <a:bodyPr wrap="square" rtlCol="0">
            <a:spAutoFit/>
          </a:bodyPr>
          <a:lstStyle/>
          <a:p>
            <a:r>
              <a:rPr lang="en-US" dirty="0"/>
              <a:t>Extract weather data from database into a comma separated file with Python.</a:t>
            </a:r>
          </a:p>
        </p:txBody>
      </p:sp>
      <p:sp>
        <p:nvSpPr>
          <p:cNvPr id="23" name="TextBox 22">
            <a:extLst>
              <a:ext uri="{FF2B5EF4-FFF2-40B4-BE49-F238E27FC236}">
                <a16:creationId xmlns:a16="http://schemas.microsoft.com/office/drawing/2014/main" id="{221771BA-41E1-AB0B-4F81-2AF69E459111}"/>
              </a:ext>
            </a:extLst>
          </p:cNvPr>
          <p:cNvSpPr txBox="1"/>
          <p:nvPr/>
        </p:nvSpPr>
        <p:spPr>
          <a:xfrm>
            <a:off x="5968113" y="4702166"/>
            <a:ext cx="2371406" cy="369332"/>
          </a:xfrm>
          <a:prstGeom prst="rect">
            <a:avLst/>
          </a:prstGeom>
          <a:noFill/>
        </p:spPr>
        <p:txBody>
          <a:bodyPr wrap="square" rtlCol="0">
            <a:spAutoFit/>
          </a:bodyPr>
          <a:lstStyle/>
          <a:p>
            <a:r>
              <a:rPr lang="en-US" dirty="0"/>
              <a:t>Cleanse weather data.</a:t>
            </a:r>
          </a:p>
        </p:txBody>
      </p:sp>
      <p:sp>
        <p:nvSpPr>
          <p:cNvPr id="24" name="TextBox 23">
            <a:extLst>
              <a:ext uri="{FF2B5EF4-FFF2-40B4-BE49-F238E27FC236}">
                <a16:creationId xmlns:a16="http://schemas.microsoft.com/office/drawing/2014/main" id="{F2A283A0-B2E6-02B0-FF2C-11B19D0373B9}"/>
              </a:ext>
            </a:extLst>
          </p:cNvPr>
          <p:cNvSpPr txBox="1"/>
          <p:nvPr/>
        </p:nvSpPr>
        <p:spPr>
          <a:xfrm>
            <a:off x="2473750" y="4666378"/>
            <a:ext cx="2728391" cy="646331"/>
          </a:xfrm>
          <a:prstGeom prst="rect">
            <a:avLst/>
          </a:prstGeom>
          <a:noFill/>
        </p:spPr>
        <p:txBody>
          <a:bodyPr wrap="square" rtlCol="0">
            <a:spAutoFit/>
          </a:bodyPr>
          <a:lstStyle/>
          <a:p>
            <a:r>
              <a:rPr lang="en-US" dirty="0"/>
              <a:t>Use Python data analytics modules to develop</a:t>
            </a:r>
          </a:p>
        </p:txBody>
      </p:sp>
      <p:pic>
        <p:nvPicPr>
          <p:cNvPr id="25" name="Picture 24">
            <a:extLst>
              <a:ext uri="{FF2B5EF4-FFF2-40B4-BE49-F238E27FC236}">
                <a16:creationId xmlns:a16="http://schemas.microsoft.com/office/drawing/2014/main" id="{074F8C2A-C8EF-113A-5BB6-F5A71ACACB25}"/>
              </a:ext>
            </a:extLst>
          </p:cNvPr>
          <p:cNvPicPr>
            <a:picLocks noChangeAspect="1"/>
          </p:cNvPicPr>
          <p:nvPr/>
        </p:nvPicPr>
        <p:blipFill>
          <a:blip r:embed="rId6"/>
          <a:stretch>
            <a:fillRect/>
          </a:stretch>
        </p:blipFill>
        <p:spPr>
          <a:xfrm rot="10800000">
            <a:off x="8477064" y="4789295"/>
            <a:ext cx="603193" cy="185295"/>
          </a:xfrm>
          <a:prstGeom prst="rect">
            <a:avLst/>
          </a:prstGeom>
        </p:spPr>
      </p:pic>
      <p:pic>
        <p:nvPicPr>
          <p:cNvPr id="26" name="Picture 25">
            <a:extLst>
              <a:ext uri="{FF2B5EF4-FFF2-40B4-BE49-F238E27FC236}">
                <a16:creationId xmlns:a16="http://schemas.microsoft.com/office/drawing/2014/main" id="{3D3F3EC8-B72A-5A89-8A5B-25048FEF72C9}"/>
              </a:ext>
            </a:extLst>
          </p:cNvPr>
          <p:cNvPicPr>
            <a:picLocks noChangeAspect="1"/>
          </p:cNvPicPr>
          <p:nvPr/>
        </p:nvPicPr>
        <p:blipFill>
          <a:blip r:embed="rId7"/>
          <a:stretch>
            <a:fillRect/>
          </a:stretch>
        </p:blipFill>
        <p:spPr>
          <a:xfrm>
            <a:off x="5092489" y="4896145"/>
            <a:ext cx="513585" cy="155632"/>
          </a:xfrm>
          <a:prstGeom prst="rect">
            <a:avLst/>
          </a:prstGeom>
        </p:spPr>
      </p:pic>
      <p:pic>
        <p:nvPicPr>
          <p:cNvPr id="27" name="Picture 26">
            <a:extLst>
              <a:ext uri="{FF2B5EF4-FFF2-40B4-BE49-F238E27FC236}">
                <a16:creationId xmlns:a16="http://schemas.microsoft.com/office/drawing/2014/main" id="{41D63682-B875-9D73-81FE-6FAFFD3914F5}"/>
              </a:ext>
            </a:extLst>
          </p:cNvPr>
          <p:cNvPicPr>
            <a:picLocks noChangeAspect="1"/>
          </p:cNvPicPr>
          <p:nvPr/>
        </p:nvPicPr>
        <p:blipFill>
          <a:blip r:embed="rId7"/>
          <a:stretch>
            <a:fillRect/>
          </a:stretch>
        </p:blipFill>
        <p:spPr>
          <a:xfrm>
            <a:off x="1607535" y="4841069"/>
            <a:ext cx="760415" cy="230429"/>
          </a:xfrm>
          <a:prstGeom prst="rect">
            <a:avLst/>
          </a:prstGeom>
        </p:spPr>
      </p:pic>
    </p:spTree>
    <p:extLst>
      <p:ext uri="{BB962C8B-B14F-4D97-AF65-F5344CB8AC3E}">
        <p14:creationId xmlns:p14="http://schemas.microsoft.com/office/powerpoint/2010/main" val="112235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224006" y="629266"/>
            <a:ext cx="4985469" cy="1469878"/>
          </a:xfrm>
        </p:spPr>
        <p:txBody>
          <a:bodyPr vert="horz" lIns="91440" tIns="45720" rIns="91440" bIns="45720" rtlCol="0" anchor="t">
            <a:normAutofit/>
          </a:bodyPr>
          <a:lstStyle/>
          <a:p>
            <a:r>
              <a:rPr lang="en-US" sz="4200" b="0" i="0" kern="1200" dirty="0">
                <a:solidFill>
                  <a:schemeClr val="tx2"/>
                </a:solidFill>
                <a:latin typeface="+mj-lt"/>
                <a:ea typeface="+mj-ea"/>
                <a:cs typeface="+mj-cs"/>
              </a:rPr>
              <a:t>Python program</a:t>
            </a:r>
            <a:br>
              <a:rPr lang="en-US" sz="4200" b="0" i="0" kern="1200" dirty="0">
                <a:solidFill>
                  <a:schemeClr val="tx2"/>
                </a:solidFill>
                <a:latin typeface="+mj-lt"/>
                <a:ea typeface="+mj-ea"/>
                <a:cs typeface="+mj-cs"/>
              </a:rPr>
            </a:br>
            <a:r>
              <a:rPr lang="en-US" sz="4200" b="0" i="0" kern="1200" dirty="0">
                <a:solidFill>
                  <a:schemeClr val="tx2"/>
                </a:solidFill>
                <a:latin typeface="+mj-lt"/>
                <a:ea typeface="+mj-ea"/>
                <a:cs typeface="+mj-cs"/>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224005" y="2337683"/>
            <a:ext cx="4985470" cy="3910716"/>
          </a:xfrm>
        </p:spPr>
        <p:txBody>
          <a:bodyPr vert="horz" lIns="91440" tIns="45720" rIns="91440" bIns="45720" rtlCol="0">
            <a:normAutofit/>
          </a:bodyPr>
          <a:lstStyle/>
          <a:p>
            <a:pPr indent="-228600">
              <a:buFont typeface="Wingdings 3" charset="2"/>
              <a:buChar char=""/>
            </a:pPr>
            <a:r>
              <a:rPr lang="en-US" dirty="0"/>
              <a:t>Include screenshot of successful python program</a:t>
            </a:r>
          </a:p>
          <a:p>
            <a:pPr indent="-228600">
              <a:buFont typeface="Wingdings 3" charset="2"/>
              <a:buChar char=""/>
            </a:pPr>
            <a:endParaRPr lang="en-US" dirty="0"/>
          </a:p>
          <a:p>
            <a:pPr indent="-228600">
              <a:buFont typeface="Wingdings 3" charset="2"/>
              <a:buChar char=""/>
            </a:pPr>
            <a:endParaRPr lang="en-US" dirty="0"/>
          </a:p>
        </p:txBody>
      </p:sp>
      <p:pic>
        <p:nvPicPr>
          <p:cNvPr id="10" name="Picture 9" descr="A screenshot of a computer&#10;&#10;Description automatically generated">
            <a:extLst>
              <a:ext uri="{FF2B5EF4-FFF2-40B4-BE49-F238E27FC236}">
                <a16:creationId xmlns:a16="http://schemas.microsoft.com/office/drawing/2014/main" id="{5B09084C-0608-EDC8-4826-F7CDA7DD62CF}"/>
              </a:ext>
            </a:extLst>
          </p:cNvPr>
          <p:cNvPicPr>
            <a:picLocks noChangeAspect="1"/>
          </p:cNvPicPr>
          <p:nvPr/>
        </p:nvPicPr>
        <p:blipFill>
          <a:blip r:embed="rId3"/>
          <a:stretch>
            <a:fillRect/>
          </a:stretch>
        </p:blipFill>
        <p:spPr>
          <a:xfrm>
            <a:off x="636914" y="2346219"/>
            <a:ext cx="4261089" cy="224772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9226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7" name="Picture 16">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9" name="Oval 18">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3" name="Picture 22">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5" name="Rectangle 24">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0" y="629266"/>
            <a:ext cx="3322912" cy="1641987"/>
          </a:xfrm>
        </p:spPr>
        <p:txBody>
          <a:bodyPr vert="horz" lIns="91440" tIns="45720" rIns="91440" bIns="45720" rtlCol="0" anchor="t">
            <a:normAutofit/>
          </a:bodyPr>
          <a:lstStyle/>
          <a:p>
            <a:pPr>
              <a:lnSpc>
                <a:spcPct val="90000"/>
              </a:lnSpc>
            </a:pPr>
            <a:r>
              <a:rPr lang="en-US"/>
              <a:t>Python program</a:t>
            </a:r>
            <a:br>
              <a:rPr lang="en-US"/>
            </a:br>
            <a:r>
              <a:rPr lang="en-US"/>
              <a:t>(Screenshot)</a:t>
            </a:r>
          </a:p>
        </p:txBody>
      </p:sp>
      <p:pic>
        <p:nvPicPr>
          <p:cNvPr id="10" name="Picture 9">
            <a:extLst>
              <a:ext uri="{FF2B5EF4-FFF2-40B4-BE49-F238E27FC236}">
                <a16:creationId xmlns:a16="http://schemas.microsoft.com/office/drawing/2014/main" id="{5B09084C-0608-EDC8-4826-F7CDA7DD62CF}"/>
              </a:ext>
            </a:extLst>
          </p:cNvPr>
          <p:cNvPicPr>
            <a:picLocks noChangeAspect="1"/>
          </p:cNvPicPr>
          <p:nvPr/>
        </p:nvPicPr>
        <p:blipFill rotWithShape="1">
          <a:blip r:embed="rId7"/>
          <a:srcRect l="17631" r="17589" b="-1"/>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27" name="Rectangle 26">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7701" y="2438401"/>
            <a:ext cx="3324141" cy="3809998"/>
          </a:xfrm>
        </p:spPr>
        <p:txBody>
          <a:bodyPr vert="horz" lIns="91440" tIns="45720" rIns="91440" bIns="45720" rtlCol="0">
            <a:normAutofit/>
          </a:bodyPr>
          <a:lstStyle/>
          <a:p>
            <a:pPr indent="-228600">
              <a:buFont typeface="Wingdings 3" charset="2"/>
              <a:buChar char=""/>
            </a:pPr>
            <a:r>
              <a:rPr lang="en-US"/>
              <a:t>Include screenshot of successful python program</a:t>
            </a:r>
          </a:p>
          <a:p>
            <a:pPr indent="-228600">
              <a:buFont typeface="Wingdings 3" charset="2"/>
              <a:buChar char=""/>
            </a:pPr>
            <a:endParaRPr lang="en-US"/>
          </a:p>
          <a:p>
            <a:pPr indent="-228600">
              <a:buFont typeface="Wingdings 3" charset="2"/>
              <a:buChar char=""/>
            </a:pPr>
            <a:endParaRPr lang="en-US"/>
          </a:p>
        </p:txBody>
      </p:sp>
    </p:spTree>
    <p:extLst>
      <p:ext uri="{BB962C8B-B14F-4D97-AF65-F5344CB8AC3E}">
        <p14:creationId xmlns:p14="http://schemas.microsoft.com/office/powerpoint/2010/main" val="18573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CEIS110</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Downloading weather data</a:t>
            </a:r>
          </a:p>
          <a:p>
            <a:endParaRPr lang="en-US" i="1" dirty="0"/>
          </a:p>
        </p:txBody>
      </p:sp>
    </p:spTree>
    <p:extLst>
      <p:ext uri="{BB962C8B-B14F-4D97-AF65-F5344CB8AC3E}">
        <p14:creationId xmlns:p14="http://schemas.microsoft.com/office/powerpoint/2010/main" val="73752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fontScale="90000"/>
          </a:bodyPr>
          <a:lstStyle/>
          <a:p>
            <a:r>
              <a:rPr lang="en-US" sz="4400" dirty="0"/>
              <a:t>BuildWeatherDb.py Code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r>
              <a:rPr lang="en-US" dirty="0"/>
              <a:t>Screenshot of code in </a:t>
            </a:r>
            <a:r>
              <a:rPr lang="en-US" dirty="0" err="1"/>
              <a:t>Spyder</a:t>
            </a:r>
            <a:endParaRPr lang="en-US" dirty="0"/>
          </a:p>
          <a:p>
            <a:r>
              <a:rPr lang="en-US" dirty="0"/>
              <a:t>Must have your name and date in comments</a:t>
            </a:r>
          </a:p>
          <a:p>
            <a:r>
              <a:rPr lang="en-US" dirty="0"/>
              <a:t>Must have your zip code</a:t>
            </a:r>
          </a:p>
          <a:p>
            <a:endParaRPr lang="en-US" dirty="0"/>
          </a:p>
        </p:txBody>
      </p:sp>
      <p:pic>
        <p:nvPicPr>
          <p:cNvPr id="4" name="Picture 3">
            <a:extLst>
              <a:ext uri="{FF2B5EF4-FFF2-40B4-BE49-F238E27FC236}">
                <a16:creationId xmlns:a16="http://schemas.microsoft.com/office/drawing/2014/main" id="{B257F64F-82C7-10A1-A179-AF3852F5508B}"/>
              </a:ext>
            </a:extLst>
          </p:cNvPr>
          <p:cNvPicPr>
            <a:picLocks noChangeAspect="1"/>
          </p:cNvPicPr>
          <p:nvPr/>
        </p:nvPicPr>
        <p:blipFill>
          <a:blip r:embed="rId2"/>
          <a:stretch>
            <a:fillRect/>
          </a:stretch>
        </p:blipFill>
        <p:spPr>
          <a:xfrm>
            <a:off x="5019041" y="457201"/>
            <a:ext cx="6888480" cy="5923280"/>
          </a:xfrm>
          <a:prstGeom prst="rect">
            <a:avLst/>
          </a:prstGeom>
        </p:spPr>
      </p:pic>
    </p:spTree>
    <p:extLst>
      <p:ext uri="{BB962C8B-B14F-4D97-AF65-F5344CB8AC3E}">
        <p14:creationId xmlns:p14="http://schemas.microsoft.com/office/powerpoint/2010/main" val="3064618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0" name="Picture 3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1" name="Oval 4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2" name="Picture 4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4" name="Rectangle 4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8930" y="629266"/>
            <a:ext cx="9252154" cy="1223983"/>
          </a:xfrm>
        </p:spPr>
        <p:txBody>
          <a:bodyPr vert="horz" lIns="91440" tIns="45720" rIns="91440" bIns="45720" rtlCol="0" anchor="t">
            <a:normAutofit/>
          </a:bodyPr>
          <a:lstStyle/>
          <a:p>
            <a:pPr>
              <a:lnSpc>
                <a:spcPct val="90000"/>
              </a:lnSpc>
            </a:pPr>
            <a:r>
              <a:rPr lang="en-US" sz="3900" b="0" i="0" kern="1200" dirty="0">
                <a:solidFill>
                  <a:schemeClr val="tx2"/>
                </a:solidFill>
                <a:latin typeface="+mj-lt"/>
                <a:ea typeface="+mj-ea"/>
                <a:cs typeface="+mj-cs"/>
              </a:rPr>
              <a:t>Python Console</a:t>
            </a:r>
            <a:br>
              <a:rPr lang="en-US" sz="3900" b="0" i="0" kern="1200" dirty="0">
                <a:solidFill>
                  <a:schemeClr val="tx2"/>
                </a:solidFill>
                <a:latin typeface="+mj-lt"/>
                <a:ea typeface="+mj-ea"/>
                <a:cs typeface="+mj-cs"/>
              </a:rPr>
            </a:br>
            <a:r>
              <a:rPr lang="en-US" sz="3900" b="0" i="0" kern="1200" dirty="0">
                <a:solidFill>
                  <a:schemeClr val="tx2"/>
                </a:solidFill>
                <a:latin typeface="+mj-lt"/>
                <a:ea typeface="+mj-ea"/>
                <a:cs typeface="+mj-cs"/>
              </a:rPr>
              <a:t>(Screenshot)</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03311" y="2052214"/>
            <a:ext cx="4338409" cy="4196185"/>
          </a:xfrm>
        </p:spPr>
        <p:txBody>
          <a:bodyPr vert="horz" lIns="91440" tIns="45720" rIns="91440" bIns="45720" rtlCol="0">
            <a:normAutofit/>
          </a:bodyPr>
          <a:lstStyle/>
          <a:p>
            <a:pPr indent="-228600">
              <a:buFont typeface="Wingdings 3" charset="2"/>
              <a:buChar char=""/>
            </a:pPr>
            <a:r>
              <a:rPr lang="en-US" dirty="0"/>
              <a:t>Screenshot of program output in Python console showing program executed  successfully</a:t>
            </a:r>
          </a:p>
          <a:p>
            <a:pPr indent="-228600">
              <a:buFont typeface="Wingdings 3" charset="2"/>
              <a:buChar char=""/>
            </a:pPr>
            <a:endParaRPr lang="en-US" dirty="0"/>
          </a:p>
        </p:txBody>
      </p:sp>
      <p:pic>
        <p:nvPicPr>
          <p:cNvPr id="4" name="Picture 3">
            <a:extLst>
              <a:ext uri="{FF2B5EF4-FFF2-40B4-BE49-F238E27FC236}">
                <a16:creationId xmlns:a16="http://schemas.microsoft.com/office/drawing/2014/main" id="{885B3F97-4B75-C0AF-78D4-B041A0734598}"/>
              </a:ext>
            </a:extLst>
          </p:cNvPr>
          <p:cNvPicPr>
            <a:picLocks noChangeAspect="1"/>
          </p:cNvPicPr>
          <p:nvPr/>
        </p:nvPicPr>
        <p:blipFill>
          <a:blip r:embed="rId7"/>
          <a:stretch>
            <a:fillRect/>
          </a:stretch>
        </p:blipFill>
        <p:spPr>
          <a:xfrm>
            <a:off x="6091916" y="2991835"/>
            <a:ext cx="5451627" cy="231694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443076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66</TotalTime>
  <Words>1520</Words>
  <Application>Microsoft Office PowerPoint</Application>
  <PresentationFormat>Widescreen</PresentationFormat>
  <Paragraphs>106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Times New Roman</vt:lpstr>
      <vt:lpstr>Wingdings 3</vt:lpstr>
      <vt:lpstr>Ion</vt:lpstr>
      <vt:lpstr>Introduction To Programming CEIS110</vt:lpstr>
      <vt:lpstr>Introduction</vt:lpstr>
      <vt:lpstr>CEIS110 Module 2</vt:lpstr>
      <vt:lpstr>Flowchart</vt:lpstr>
      <vt:lpstr>Python program (Screenshot)</vt:lpstr>
      <vt:lpstr>Python program (Screenshot)</vt:lpstr>
      <vt:lpstr>CEIS110 Module 3</vt:lpstr>
      <vt:lpstr>BuildWeatherDb.py Code (Screenshot)</vt:lpstr>
      <vt:lpstr>Python Console (Screenshot)</vt:lpstr>
      <vt:lpstr>Weather.db File (Screenshot)</vt:lpstr>
      <vt:lpstr>CEIS110 Module 4</vt:lpstr>
      <vt:lpstr>Screenshot of the Python Code (Screenshot)</vt:lpstr>
      <vt:lpstr>Query to retrieve all columns and all rows (Screenshot)</vt:lpstr>
      <vt:lpstr>Query to retrieve lowest and highest temperatures (Screenshot)</vt:lpstr>
      <vt:lpstr>Query to retrieve all clear days (Screenshot)</vt:lpstr>
      <vt:lpstr>CEIS110 Module 5</vt:lpstr>
      <vt:lpstr>CEIS110 Module 6</vt:lpstr>
      <vt:lpstr>Plot #1</vt:lpstr>
      <vt:lpstr>Plot #2 (Screenshots)</vt:lpstr>
      <vt:lpstr>Analysis </vt:lpstr>
      <vt:lpstr>Prediction </vt:lpstr>
      <vt:lpstr>Python code (Screenshot or file)</vt:lpstr>
      <vt:lpstr>Retrieve and Convert Data to CSV Format (Screenshot)</vt:lpstr>
      <vt:lpstr>Temperature and Humidity Chart (Graph)</vt:lpstr>
      <vt:lpstr>Career Skills</vt:lpstr>
      <vt:lpstr>Challenges During This Course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CEIS110</dc:title>
  <dc:creator>Lattanzio, Sarah</dc:creator>
  <cp:lastModifiedBy>Lattanzio, Sarah</cp:lastModifiedBy>
  <cp:revision>3</cp:revision>
  <dcterms:created xsi:type="dcterms:W3CDTF">2024-02-25T03:05:07Z</dcterms:created>
  <dcterms:modified xsi:type="dcterms:W3CDTF">2024-02-25T04:45:54Z</dcterms:modified>
</cp:coreProperties>
</file>