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36" r:id="rId5"/>
  </p:sldMasterIdLst>
  <p:notesMasterIdLst>
    <p:notesMasterId r:id="rId34"/>
  </p:notesMasterIdLst>
  <p:handoutMasterIdLst>
    <p:handoutMasterId r:id="rId35"/>
  </p:handoutMasterIdLst>
  <p:sldIdLst>
    <p:sldId id="257" r:id="rId6"/>
    <p:sldId id="384" r:id="rId7"/>
    <p:sldId id="317" r:id="rId8"/>
    <p:sldId id="395" r:id="rId9"/>
    <p:sldId id="262" r:id="rId10"/>
    <p:sldId id="263" r:id="rId11"/>
    <p:sldId id="414" r:id="rId12"/>
    <p:sldId id="392" r:id="rId13"/>
    <p:sldId id="261" r:id="rId14"/>
    <p:sldId id="399" r:id="rId15"/>
    <p:sldId id="400" r:id="rId16"/>
    <p:sldId id="415" r:id="rId17"/>
    <p:sldId id="398" r:id="rId18"/>
    <p:sldId id="402" r:id="rId19"/>
    <p:sldId id="403" r:id="rId20"/>
    <p:sldId id="404" r:id="rId21"/>
    <p:sldId id="416" r:id="rId22"/>
    <p:sldId id="401" r:id="rId23"/>
    <p:sldId id="260" r:id="rId24"/>
    <p:sldId id="419" r:id="rId25"/>
    <p:sldId id="405" r:id="rId26"/>
    <p:sldId id="396" r:id="rId27"/>
    <p:sldId id="409" r:id="rId28"/>
    <p:sldId id="417" r:id="rId29"/>
    <p:sldId id="418" r:id="rId30"/>
    <p:sldId id="410" r:id="rId31"/>
    <p:sldId id="412" r:id="rId32"/>
    <p:sldId id="3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9F310B-495A-4DFA-AC00-F04B492F6B12}">
          <p14:sldIdLst>
            <p14:sldId id="257"/>
            <p14:sldId id="384"/>
            <p14:sldId id="317"/>
          </p14:sldIdLst>
        </p14:section>
        <p14:section name="Untitled Section" id="{20810E84-88F4-4607-ACB9-8EAAEC409964}">
          <p14:sldIdLst>
            <p14:sldId id="395"/>
            <p14:sldId id="262"/>
            <p14:sldId id="263"/>
            <p14:sldId id="414"/>
            <p14:sldId id="392"/>
            <p14:sldId id="261"/>
            <p14:sldId id="399"/>
            <p14:sldId id="400"/>
            <p14:sldId id="415"/>
            <p14:sldId id="398"/>
            <p14:sldId id="402"/>
            <p14:sldId id="403"/>
            <p14:sldId id="404"/>
            <p14:sldId id="416"/>
            <p14:sldId id="401"/>
            <p14:sldId id="260"/>
            <p14:sldId id="419"/>
            <p14:sldId id="405"/>
            <p14:sldId id="396"/>
            <p14:sldId id="409"/>
            <p14:sldId id="417"/>
            <p14:sldId id="418"/>
            <p14:sldId id="410"/>
            <p14:sldId id="412"/>
            <p14:sldId id="321"/>
          </p14:sldIdLst>
        </p14:section>
      </p14:sectionLst>
    </p:ex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61" d="100"/>
          <a:sy n="61" d="100"/>
        </p:scale>
        <p:origin x="164" y="4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A92F8-613C-42F5-A1C5-CEA482F23E75}"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CABB98E9-0A52-4358-A6A7-3558B58F5EBE}">
      <dgm:prSet/>
      <dgm:spPr/>
      <dgm:t>
        <a:bodyPr/>
        <a:lstStyle/>
        <a:p>
          <a:r>
            <a:rPr lang="en-US"/>
            <a:t>1. Which DHCP message is shown in the output of the </a:t>
          </a:r>
          <a:r>
            <a:rPr lang="en-US" b="1"/>
            <a:t>sudo  dhclient  –v  –r  eth0</a:t>
          </a:r>
          <a:r>
            <a:rPr lang="en-US"/>
            <a:t> command? [hint: the message name is in uppercase.]</a:t>
          </a:r>
        </a:p>
      </dgm:t>
    </dgm:pt>
    <dgm:pt modelId="{03F5078F-5529-449D-96BF-41E30BC64AA9}" type="parTrans" cxnId="{DF058DBE-BCB3-4C4A-BFD2-A68D4E787D9F}">
      <dgm:prSet/>
      <dgm:spPr/>
      <dgm:t>
        <a:bodyPr/>
        <a:lstStyle/>
        <a:p>
          <a:endParaRPr lang="en-US"/>
        </a:p>
      </dgm:t>
    </dgm:pt>
    <dgm:pt modelId="{6A36C35E-D639-4CF0-A086-C40E09AB6330}" type="sibTrans" cxnId="{DF058DBE-BCB3-4C4A-BFD2-A68D4E787D9F}">
      <dgm:prSet/>
      <dgm:spPr/>
      <dgm:t>
        <a:bodyPr/>
        <a:lstStyle/>
        <a:p>
          <a:endParaRPr lang="en-US"/>
        </a:p>
      </dgm:t>
    </dgm:pt>
    <dgm:pt modelId="{CD8E5601-214F-44FA-9064-159AD79CE381}">
      <dgm:prSet/>
      <dgm:spPr/>
      <dgm:t>
        <a:bodyPr/>
        <a:lstStyle/>
        <a:p>
          <a:r>
            <a:rPr lang="en-US"/>
            <a:t>Answer here:</a:t>
          </a:r>
        </a:p>
      </dgm:t>
    </dgm:pt>
    <dgm:pt modelId="{653D6F34-BED6-4999-BF8E-76ADB246D2A8}" type="parTrans" cxnId="{0FA31BFA-7388-4E1B-B440-AD276AD71DBD}">
      <dgm:prSet/>
      <dgm:spPr/>
      <dgm:t>
        <a:bodyPr/>
        <a:lstStyle/>
        <a:p>
          <a:endParaRPr lang="en-US"/>
        </a:p>
      </dgm:t>
    </dgm:pt>
    <dgm:pt modelId="{3231BC69-CE7F-422A-B0A3-003B0A93134D}" type="sibTrans" cxnId="{0FA31BFA-7388-4E1B-B440-AD276AD71DBD}">
      <dgm:prSet/>
      <dgm:spPr/>
      <dgm:t>
        <a:bodyPr/>
        <a:lstStyle/>
        <a:p>
          <a:endParaRPr lang="en-US"/>
        </a:p>
      </dgm:t>
    </dgm:pt>
    <dgm:pt modelId="{9BBD5489-1A61-424B-864C-F19EEF7A76AF}">
      <dgm:prSet/>
      <dgm:spPr/>
      <dgm:t>
        <a:bodyPr/>
        <a:lstStyle/>
        <a:p>
          <a:r>
            <a:rPr lang="en-US"/>
            <a:t>DHCPRELEASE</a:t>
          </a:r>
        </a:p>
      </dgm:t>
    </dgm:pt>
    <dgm:pt modelId="{BC533A34-72B5-4EEF-BECE-6C7AC86E0C67}" type="parTrans" cxnId="{44F85C6F-EAF4-4DC3-A359-B0D311867390}">
      <dgm:prSet/>
      <dgm:spPr/>
      <dgm:t>
        <a:bodyPr/>
        <a:lstStyle/>
        <a:p>
          <a:endParaRPr lang="en-US"/>
        </a:p>
      </dgm:t>
    </dgm:pt>
    <dgm:pt modelId="{43717DB3-7704-478A-A7BB-E4A7BE309C4C}" type="sibTrans" cxnId="{44F85C6F-EAF4-4DC3-A359-B0D311867390}">
      <dgm:prSet/>
      <dgm:spPr/>
      <dgm:t>
        <a:bodyPr/>
        <a:lstStyle/>
        <a:p>
          <a:endParaRPr lang="en-US"/>
        </a:p>
      </dgm:t>
    </dgm:pt>
    <dgm:pt modelId="{45418153-ACB1-43A3-B0FB-9A99FA09D19C}">
      <dgm:prSet/>
      <dgm:spPr/>
      <dgm:t>
        <a:bodyPr/>
        <a:lstStyle/>
        <a:p>
          <a:r>
            <a:rPr lang="en-US"/>
            <a:t>2. Which four DHCP messages are shown in the output of the </a:t>
          </a:r>
          <a:r>
            <a:rPr lang="en-US" b="1"/>
            <a:t>sudo  dhclient  –v  eth0 </a:t>
          </a:r>
          <a:r>
            <a:rPr lang="en-US"/>
            <a:t>command? [hint: the message names are in uppercase.]</a:t>
          </a:r>
        </a:p>
      </dgm:t>
    </dgm:pt>
    <dgm:pt modelId="{CACACB93-2914-4E9E-8FAE-8721EFC480DD}" type="parTrans" cxnId="{586F1E80-5093-47BA-975F-5902B13669B9}">
      <dgm:prSet/>
      <dgm:spPr/>
      <dgm:t>
        <a:bodyPr/>
        <a:lstStyle/>
        <a:p>
          <a:endParaRPr lang="en-US"/>
        </a:p>
      </dgm:t>
    </dgm:pt>
    <dgm:pt modelId="{75B0ABFD-92E8-4B48-961F-B361F736EE87}" type="sibTrans" cxnId="{586F1E80-5093-47BA-975F-5902B13669B9}">
      <dgm:prSet/>
      <dgm:spPr/>
      <dgm:t>
        <a:bodyPr/>
        <a:lstStyle/>
        <a:p>
          <a:endParaRPr lang="en-US"/>
        </a:p>
      </dgm:t>
    </dgm:pt>
    <dgm:pt modelId="{192394BF-49B9-4407-A23D-8A9EEF3CE2D1}">
      <dgm:prSet/>
      <dgm:spPr/>
      <dgm:t>
        <a:bodyPr/>
        <a:lstStyle/>
        <a:p>
          <a:r>
            <a:rPr lang="en-US" dirty="0"/>
            <a:t>Answer here:  DHCPDISCOVER, DHCPOFFER, DHCPREQUEST, DHCPACK</a:t>
          </a:r>
        </a:p>
      </dgm:t>
    </dgm:pt>
    <dgm:pt modelId="{958B1D38-AD4A-4BF6-9876-A9CC2824028C}" type="parTrans" cxnId="{5022E04E-0D71-49D5-9629-6C376D50A74E}">
      <dgm:prSet/>
      <dgm:spPr/>
      <dgm:t>
        <a:bodyPr/>
        <a:lstStyle/>
        <a:p>
          <a:endParaRPr lang="en-US"/>
        </a:p>
      </dgm:t>
    </dgm:pt>
    <dgm:pt modelId="{1BC1338B-F4A2-4FDE-BDAD-BC4EE6D4EB82}" type="sibTrans" cxnId="{5022E04E-0D71-49D5-9629-6C376D50A74E}">
      <dgm:prSet/>
      <dgm:spPr/>
      <dgm:t>
        <a:bodyPr/>
        <a:lstStyle/>
        <a:p>
          <a:endParaRPr lang="en-US"/>
        </a:p>
      </dgm:t>
    </dgm:pt>
    <dgm:pt modelId="{036C4F1D-768C-4780-9370-3572130CF04A}">
      <dgm:prSet/>
      <dgm:spPr/>
      <dgm:t>
        <a:bodyPr/>
        <a:lstStyle/>
        <a:p>
          <a:r>
            <a:rPr lang="en-US"/>
            <a:t>References:</a:t>
          </a:r>
        </a:p>
      </dgm:t>
    </dgm:pt>
    <dgm:pt modelId="{71FCB91C-928D-4D80-824C-106E76EF5DF4}" type="parTrans" cxnId="{A625DABF-AC6E-49B5-8B65-4064E9FAB193}">
      <dgm:prSet/>
      <dgm:spPr/>
      <dgm:t>
        <a:bodyPr/>
        <a:lstStyle/>
        <a:p>
          <a:endParaRPr lang="en-US"/>
        </a:p>
      </dgm:t>
    </dgm:pt>
    <dgm:pt modelId="{A43CCA8B-177C-4F51-87C1-5411ED1B64F2}" type="sibTrans" cxnId="{A625DABF-AC6E-49B5-8B65-4064E9FAB193}">
      <dgm:prSet/>
      <dgm:spPr/>
      <dgm:t>
        <a:bodyPr/>
        <a:lstStyle/>
        <a:p>
          <a:endParaRPr lang="en-US"/>
        </a:p>
      </dgm:t>
    </dgm:pt>
    <dgm:pt modelId="{EDD54D85-BE1B-4F73-94F1-092F01530E5B}">
      <dgm:prSet/>
      <dgm:spPr/>
      <dgm:t>
        <a:bodyPr/>
        <a:lstStyle/>
        <a:p>
          <a:r>
            <a:rPr lang="en-US"/>
            <a:t>1.) Module 5 – Instruction Video</a:t>
          </a:r>
        </a:p>
      </dgm:t>
    </dgm:pt>
    <dgm:pt modelId="{849A5E14-CD37-498C-8249-B5C64B9EB261}" type="parTrans" cxnId="{4FC4B5CE-4E8B-429C-92DC-36375BA7DE65}">
      <dgm:prSet/>
      <dgm:spPr/>
      <dgm:t>
        <a:bodyPr/>
        <a:lstStyle/>
        <a:p>
          <a:endParaRPr lang="en-US"/>
        </a:p>
      </dgm:t>
    </dgm:pt>
    <dgm:pt modelId="{24F47DFC-A535-455D-9E48-1C84ACFE36CC}" type="sibTrans" cxnId="{4FC4B5CE-4E8B-429C-92DC-36375BA7DE65}">
      <dgm:prSet/>
      <dgm:spPr/>
      <dgm:t>
        <a:bodyPr/>
        <a:lstStyle/>
        <a:p>
          <a:endParaRPr lang="en-US"/>
        </a:p>
      </dgm:t>
    </dgm:pt>
    <dgm:pt modelId="{9A54CC4E-B73A-4337-BA60-D78283BEA66F}" type="pres">
      <dgm:prSet presAssocID="{E7BA92F8-613C-42F5-A1C5-CEA482F23E75}" presName="vert0" presStyleCnt="0">
        <dgm:presLayoutVars>
          <dgm:dir/>
          <dgm:animOne val="branch"/>
          <dgm:animLvl val="lvl"/>
        </dgm:presLayoutVars>
      </dgm:prSet>
      <dgm:spPr/>
    </dgm:pt>
    <dgm:pt modelId="{52C140A8-3039-4DF6-A296-C98F2218D858}" type="pres">
      <dgm:prSet presAssocID="{CABB98E9-0A52-4358-A6A7-3558B58F5EBE}" presName="thickLine" presStyleLbl="alignNode1" presStyleIdx="0" presStyleCnt="7"/>
      <dgm:spPr/>
    </dgm:pt>
    <dgm:pt modelId="{42799592-1AD7-43B2-8251-C6E15A192B3C}" type="pres">
      <dgm:prSet presAssocID="{CABB98E9-0A52-4358-A6A7-3558B58F5EBE}" presName="horz1" presStyleCnt="0"/>
      <dgm:spPr/>
    </dgm:pt>
    <dgm:pt modelId="{E8D2AB84-0DC4-450D-9EA2-36BDBCCDDA04}" type="pres">
      <dgm:prSet presAssocID="{CABB98E9-0A52-4358-A6A7-3558B58F5EBE}" presName="tx1" presStyleLbl="revTx" presStyleIdx="0" presStyleCnt="7"/>
      <dgm:spPr/>
    </dgm:pt>
    <dgm:pt modelId="{87E377EF-26E8-45C9-9449-DFEA947E746C}" type="pres">
      <dgm:prSet presAssocID="{CABB98E9-0A52-4358-A6A7-3558B58F5EBE}" presName="vert1" presStyleCnt="0"/>
      <dgm:spPr/>
    </dgm:pt>
    <dgm:pt modelId="{D7526A71-2C48-487E-8BEB-B96EC8026320}" type="pres">
      <dgm:prSet presAssocID="{CD8E5601-214F-44FA-9064-159AD79CE381}" presName="thickLine" presStyleLbl="alignNode1" presStyleIdx="1" presStyleCnt="7"/>
      <dgm:spPr/>
    </dgm:pt>
    <dgm:pt modelId="{F9BE75B5-756C-42AD-A537-843A8A033C6E}" type="pres">
      <dgm:prSet presAssocID="{CD8E5601-214F-44FA-9064-159AD79CE381}" presName="horz1" presStyleCnt="0"/>
      <dgm:spPr/>
    </dgm:pt>
    <dgm:pt modelId="{EA58DD7F-0925-49A7-BA4A-BA1626E55DBF}" type="pres">
      <dgm:prSet presAssocID="{CD8E5601-214F-44FA-9064-159AD79CE381}" presName="tx1" presStyleLbl="revTx" presStyleIdx="1" presStyleCnt="7"/>
      <dgm:spPr/>
    </dgm:pt>
    <dgm:pt modelId="{BC0CE338-D819-46FA-992D-5CF46BE6D7F9}" type="pres">
      <dgm:prSet presAssocID="{CD8E5601-214F-44FA-9064-159AD79CE381}" presName="vert1" presStyleCnt="0"/>
      <dgm:spPr/>
    </dgm:pt>
    <dgm:pt modelId="{55E0343B-4923-4EC8-BC20-99B1CB7E2B0F}" type="pres">
      <dgm:prSet presAssocID="{9BBD5489-1A61-424B-864C-F19EEF7A76AF}" presName="thickLine" presStyleLbl="alignNode1" presStyleIdx="2" presStyleCnt="7"/>
      <dgm:spPr/>
    </dgm:pt>
    <dgm:pt modelId="{7B000545-C640-4911-BC6C-9BE11287AC6E}" type="pres">
      <dgm:prSet presAssocID="{9BBD5489-1A61-424B-864C-F19EEF7A76AF}" presName="horz1" presStyleCnt="0"/>
      <dgm:spPr/>
    </dgm:pt>
    <dgm:pt modelId="{FB1DD756-51EC-43B1-8312-B3A36429A440}" type="pres">
      <dgm:prSet presAssocID="{9BBD5489-1A61-424B-864C-F19EEF7A76AF}" presName="tx1" presStyleLbl="revTx" presStyleIdx="2" presStyleCnt="7"/>
      <dgm:spPr/>
    </dgm:pt>
    <dgm:pt modelId="{9A0FEFC5-D832-43C6-B55F-A2C7F915A668}" type="pres">
      <dgm:prSet presAssocID="{9BBD5489-1A61-424B-864C-F19EEF7A76AF}" presName="vert1" presStyleCnt="0"/>
      <dgm:spPr/>
    </dgm:pt>
    <dgm:pt modelId="{9E8715FE-7E42-403D-B37A-BF2C60D4D900}" type="pres">
      <dgm:prSet presAssocID="{45418153-ACB1-43A3-B0FB-9A99FA09D19C}" presName="thickLine" presStyleLbl="alignNode1" presStyleIdx="3" presStyleCnt="7"/>
      <dgm:spPr/>
    </dgm:pt>
    <dgm:pt modelId="{AECFE0B2-4F55-427F-BAB0-2D695864B35E}" type="pres">
      <dgm:prSet presAssocID="{45418153-ACB1-43A3-B0FB-9A99FA09D19C}" presName="horz1" presStyleCnt="0"/>
      <dgm:spPr/>
    </dgm:pt>
    <dgm:pt modelId="{716B8551-8EE0-4956-915C-5A150083F310}" type="pres">
      <dgm:prSet presAssocID="{45418153-ACB1-43A3-B0FB-9A99FA09D19C}" presName="tx1" presStyleLbl="revTx" presStyleIdx="3" presStyleCnt="7"/>
      <dgm:spPr/>
    </dgm:pt>
    <dgm:pt modelId="{8FFABC7D-E56C-4925-BA54-DC1BAD9D4F3C}" type="pres">
      <dgm:prSet presAssocID="{45418153-ACB1-43A3-B0FB-9A99FA09D19C}" presName="vert1" presStyleCnt="0"/>
      <dgm:spPr/>
    </dgm:pt>
    <dgm:pt modelId="{F7986EA4-C565-440A-A5CB-6CE4D53287A3}" type="pres">
      <dgm:prSet presAssocID="{192394BF-49B9-4407-A23D-8A9EEF3CE2D1}" presName="thickLine" presStyleLbl="alignNode1" presStyleIdx="4" presStyleCnt="7"/>
      <dgm:spPr/>
    </dgm:pt>
    <dgm:pt modelId="{5B2576EF-1C27-4F9D-9B22-713328F88631}" type="pres">
      <dgm:prSet presAssocID="{192394BF-49B9-4407-A23D-8A9EEF3CE2D1}" presName="horz1" presStyleCnt="0"/>
      <dgm:spPr/>
    </dgm:pt>
    <dgm:pt modelId="{79677582-8979-4312-B1C4-E11FF818A785}" type="pres">
      <dgm:prSet presAssocID="{192394BF-49B9-4407-A23D-8A9EEF3CE2D1}" presName="tx1" presStyleLbl="revTx" presStyleIdx="4" presStyleCnt="7"/>
      <dgm:spPr/>
    </dgm:pt>
    <dgm:pt modelId="{08BE7525-D44B-4D26-BF93-0D093E3C41A7}" type="pres">
      <dgm:prSet presAssocID="{192394BF-49B9-4407-A23D-8A9EEF3CE2D1}" presName="vert1" presStyleCnt="0"/>
      <dgm:spPr/>
    </dgm:pt>
    <dgm:pt modelId="{C114DA9E-5DDE-461C-A4BB-7CA570CA000A}" type="pres">
      <dgm:prSet presAssocID="{036C4F1D-768C-4780-9370-3572130CF04A}" presName="thickLine" presStyleLbl="alignNode1" presStyleIdx="5" presStyleCnt="7"/>
      <dgm:spPr/>
    </dgm:pt>
    <dgm:pt modelId="{B07A9E29-00B6-4BF6-BF1C-04EFC88FAAEA}" type="pres">
      <dgm:prSet presAssocID="{036C4F1D-768C-4780-9370-3572130CF04A}" presName="horz1" presStyleCnt="0"/>
      <dgm:spPr/>
    </dgm:pt>
    <dgm:pt modelId="{DC244B1C-4F09-401C-A625-64EDC7F3F400}" type="pres">
      <dgm:prSet presAssocID="{036C4F1D-768C-4780-9370-3572130CF04A}" presName="tx1" presStyleLbl="revTx" presStyleIdx="5" presStyleCnt="7"/>
      <dgm:spPr/>
    </dgm:pt>
    <dgm:pt modelId="{3C67583D-2875-4686-A8A4-DAA7A33E0E90}" type="pres">
      <dgm:prSet presAssocID="{036C4F1D-768C-4780-9370-3572130CF04A}" presName="vert1" presStyleCnt="0"/>
      <dgm:spPr/>
    </dgm:pt>
    <dgm:pt modelId="{9D8F2E23-AE3C-43C7-8D03-7C2ADBB0D6B0}" type="pres">
      <dgm:prSet presAssocID="{EDD54D85-BE1B-4F73-94F1-092F01530E5B}" presName="thickLine" presStyleLbl="alignNode1" presStyleIdx="6" presStyleCnt="7"/>
      <dgm:spPr/>
    </dgm:pt>
    <dgm:pt modelId="{AFE7A2F8-B75A-4A77-ABCD-6A64E7341239}" type="pres">
      <dgm:prSet presAssocID="{EDD54D85-BE1B-4F73-94F1-092F01530E5B}" presName="horz1" presStyleCnt="0"/>
      <dgm:spPr/>
    </dgm:pt>
    <dgm:pt modelId="{F1CC1FB3-4FC9-469D-8E5F-2DA3FD140515}" type="pres">
      <dgm:prSet presAssocID="{EDD54D85-BE1B-4F73-94F1-092F01530E5B}" presName="tx1" presStyleLbl="revTx" presStyleIdx="6" presStyleCnt="7"/>
      <dgm:spPr/>
    </dgm:pt>
    <dgm:pt modelId="{6C77FC16-BF5C-4F35-977E-20D0C74A4121}" type="pres">
      <dgm:prSet presAssocID="{EDD54D85-BE1B-4F73-94F1-092F01530E5B}" presName="vert1" presStyleCnt="0"/>
      <dgm:spPr/>
    </dgm:pt>
  </dgm:ptLst>
  <dgm:cxnLst>
    <dgm:cxn modelId="{FA1B1D1C-990C-450D-A0F7-A230B8FEE1CA}" type="presOf" srcId="{45418153-ACB1-43A3-B0FB-9A99FA09D19C}" destId="{716B8551-8EE0-4956-915C-5A150083F310}" srcOrd="0" destOrd="0" presId="urn:microsoft.com/office/officeart/2008/layout/LinedList"/>
    <dgm:cxn modelId="{679B1A22-6DE7-4F7B-8C8D-D85AA8A241F6}" type="presOf" srcId="{036C4F1D-768C-4780-9370-3572130CF04A}" destId="{DC244B1C-4F09-401C-A625-64EDC7F3F400}" srcOrd="0" destOrd="0" presId="urn:microsoft.com/office/officeart/2008/layout/LinedList"/>
    <dgm:cxn modelId="{F8CA666E-FB45-45B5-A4B7-C8D525CE8352}" type="presOf" srcId="{9BBD5489-1A61-424B-864C-F19EEF7A76AF}" destId="{FB1DD756-51EC-43B1-8312-B3A36429A440}" srcOrd="0" destOrd="0" presId="urn:microsoft.com/office/officeart/2008/layout/LinedList"/>
    <dgm:cxn modelId="{5022E04E-0D71-49D5-9629-6C376D50A74E}" srcId="{E7BA92F8-613C-42F5-A1C5-CEA482F23E75}" destId="{192394BF-49B9-4407-A23D-8A9EEF3CE2D1}" srcOrd="4" destOrd="0" parTransId="{958B1D38-AD4A-4BF6-9876-A9CC2824028C}" sibTransId="{1BC1338B-F4A2-4FDE-BDAD-BC4EE6D4EB82}"/>
    <dgm:cxn modelId="{44F85C6F-EAF4-4DC3-A359-B0D311867390}" srcId="{E7BA92F8-613C-42F5-A1C5-CEA482F23E75}" destId="{9BBD5489-1A61-424B-864C-F19EEF7A76AF}" srcOrd="2" destOrd="0" parTransId="{BC533A34-72B5-4EEF-BECE-6C7AC86E0C67}" sibTransId="{43717DB3-7704-478A-A7BB-E4A7BE309C4C}"/>
    <dgm:cxn modelId="{586F1E80-5093-47BA-975F-5902B13669B9}" srcId="{E7BA92F8-613C-42F5-A1C5-CEA482F23E75}" destId="{45418153-ACB1-43A3-B0FB-9A99FA09D19C}" srcOrd="3" destOrd="0" parTransId="{CACACB93-2914-4E9E-8FAE-8721EFC480DD}" sibTransId="{75B0ABFD-92E8-4B48-961F-B361F736EE87}"/>
    <dgm:cxn modelId="{BFFA7788-16DD-48CF-8147-91971997A9E8}" type="presOf" srcId="{E7BA92F8-613C-42F5-A1C5-CEA482F23E75}" destId="{9A54CC4E-B73A-4337-BA60-D78283BEA66F}" srcOrd="0" destOrd="0" presId="urn:microsoft.com/office/officeart/2008/layout/LinedList"/>
    <dgm:cxn modelId="{26972C89-B062-46AE-B70E-8896E534333B}" type="presOf" srcId="{EDD54D85-BE1B-4F73-94F1-092F01530E5B}" destId="{F1CC1FB3-4FC9-469D-8E5F-2DA3FD140515}" srcOrd="0" destOrd="0" presId="urn:microsoft.com/office/officeart/2008/layout/LinedList"/>
    <dgm:cxn modelId="{DF058DBE-BCB3-4C4A-BFD2-A68D4E787D9F}" srcId="{E7BA92F8-613C-42F5-A1C5-CEA482F23E75}" destId="{CABB98E9-0A52-4358-A6A7-3558B58F5EBE}" srcOrd="0" destOrd="0" parTransId="{03F5078F-5529-449D-96BF-41E30BC64AA9}" sibTransId="{6A36C35E-D639-4CF0-A086-C40E09AB6330}"/>
    <dgm:cxn modelId="{A625DABF-AC6E-49B5-8B65-4064E9FAB193}" srcId="{E7BA92F8-613C-42F5-A1C5-CEA482F23E75}" destId="{036C4F1D-768C-4780-9370-3572130CF04A}" srcOrd="5" destOrd="0" parTransId="{71FCB91C-928D-4D80-824C-106E76EF5DF4}" sibTransId="{A43CCA8B-177C-4F51-87C1-5411ED1B64F2}"/>
    <dgm:cxn modelId="{425FE5C8-1E18-462B-B47A-57E1A4DAB3F5}" type="presOf" srcId="{CABB98E9-0A52-4358-A6A7-3558B58F5EBE}" destId="{E8D2AB84-0DC4-450D-9EA2-36BDBCCDDA04}" srcOrd="0" destOrd="0" presId="urn:microsoft.com/office/officeart/2008/layout/LinedList"/>
    <dgm:cxn modelId="{4FC4B5CE-4E8B-429C-92DC-36375BA7DE65}" srcId="{E7BA92F8-613C-42F5-A1C5-CEA482F23E75}" destId="{EDD54D85-BE1B-4F73-94F1-092F01530E5B}" srcOrd="6" destOrd="0" parTransId="{849A5E14-CD37-498C-8249-B5C64B9EB261}" sibTransId="{24F47DFC-A535-455D-9E48-1C84ACFE36CC}"/>
    <dgm:cxn modelId="{25F17BF1-78EE-4045-A871-59EFD6072E91}" type="presOf" srcId="{CD8E5601-214F-44FA-9064-159AD79CE381}" destId="{EA58DD7F-0925-49A7-BA4A-BA1626E55DBF}" srcOrd="0" destOrd="0" presId="urn:microsoft.com/office/officeart/2008/layout/LinedList"/>
    <dgm:cxn modelId="{0FA31BFA-7388-4E1B-B440-AD276AD71DBD}" srcId="{E7BA92F8-613C-42F5-A1C5-CEA482F23E75}" destId="{CD8E5601-214F-44FA-9064-159AD79CE381}" srcOrd="1" destOrd="0" parTransId="{653D6F34-BED6-4999-BF8E-76ADB246D2A8}" sibTransId="{3231BC69-CE7F-422A-B0A3-003B0A93134D}"/>
    <dgm:cxn modelId="{445570FF-A867-440D-AB32-860D65B5A7EF}" type="presOf" srcId="{192394BF-49B9-4407-A23D-8A9EEF3CE2D1}" destId="{79677582-8979-4312-B1C4-E11FF818A785}" srcOrd="0" destOrd="0" presId="urn:microsoft.com/office/officeart/2008/layout/LinedList"/>
    <dgm:cxn modelId="{9134429A-CF9A-479B-95E7-0130F53FB912}" type="presParOf" srcId="{9A54CC4E-B73A-4337-BA60-D78283BEA66F}" destId="{52C140A8-3039-4DF6-A296-C98F2218D858}" srcOrd="0" destOrd="0" presId="urn:microsoft.com/office/officeart/2008/layout/LinedList"/>
    <dgm:cxn modelId="{6B65CBAC-4D7E-4065-B401-0665828261D3}" type="presParOf" srcId="{9A54CC4E-B73A-4337-BA60-D78283BEA66F}" destId="{42799592-1AD7-43B2-8251-C6E15A192B3C}" srcOrd="1" destOrd="0" presId="urn:microsoft.com/office/officeart/2008/layout/LinedList"/>
    <dgm:cxn modelId="{8E5F0DC9-E69C-46FF-838C-FEEB583557EB}" type="presParOf" srcId="{42799592-1AD7-43B2-8251-C6E15A192B3C}" destId="{E8D2AB84-0DC4-450D-9EA2-36BDBCCDDA04}" srcOrd="0" destOrd="0" presId="urn:microsoft.com/office/officeart/2008/layout/LinedList"/>
    <dgm:cxn modelId="{FCD12F3F-2A65-4285-9754-70E4BB744BB5}" type="presParOf" srcId="{42799592-1AD7-43B2-8251-C6E15A192B3C}" destId="{87E377EF-26E8-45C9-9449-DFEA947E746C}" srcOrd="1" destOrd="0" presId="urn:microsoft.com/office/officeart/2008/layout/LinedList"/>
    <dgm:cxn modelId="{14E0F6ED-87BF-4229-86E4-951F22BFB86B}" type="presParOf" srcId="{9A54CC4E-B73A-4337-BA60-D78283BEA66F}" destId="{D7526A71-2C48-487E-8BEB-B96EC8026320}" srcOrd="2" destOrd="0" presId="urn:microsoft.com/office/officeart/2008/layout/LinedList"/>
    <dgm:cxn modelId="{F8E62197-1FD3-4B15-A370-B2ABDF4508E8}" type="presParOf" srcId="{9A54CC4E-B73A-4337-BA60-D78283BEA66F}" destId="{F9BE75B5-756C-42AD-A537-843A8A033C6E}" srcOrd="3" destOrd="0" presId="urn:microsoft.com/office/officeart/2008/layout/LinedList"/>
    <dgm:cxn modelId="{27B6AD12-18D2-4F61-B839-F75F6F9AE726}" type="presParOf" srcId="{F9BE75B5-756C-42AD-A537-843A8A033C6E}" destId="{EA58DD7F-0925-49A7-BA4A-BA1626E55DBF}" srcOrd="0" destOrd="0" presId="urn:microsoft.com/office/officeart/2008/layout/LinedList"/>
    <dgm:cxn modelId="{24980661-A4CF-4EEA-8ABB-611403199047}" type="presParOf" srcId="{F9BE75B5-756C-42AD-A537-843A8A033C6E}" destId="{BC0CE338-D819-46FA-992D-5CF46BE6D7F9}" srcOrd="1" destOrd="0" presId="urn:microsoft.com/office/officeart/2008/layout/LinedList"/>
    <dgm:cxn modelId="{15A580AA-22F0-4AA6-B1D7-CAC30FA73A52}" type="presParOf" srcId="{9A54CC4E-B73A-4337-BA60-D78283BEA66F}" destId="{55E0343B-4923-4EC8-BC20-99B1CB7E2B0F}" srcOrd="4" destOrd="0" presId="urn:microsoft.com/office/officeart/2008/layout/LinedList"/>
    <dgm:cxn modelId="{97C0B7C1-0FC5-4E85-9D1B-DA3390AE27A4}" type="presParOf" srcId="{9A54CC4E-B73A-4337-BA60-D78283BEA66F}" destId="{7B000545-C640-4911-BC6C-9BE11287AC6E}" srcOrd="5" destOrd="0" presId="urn:microsoft.com/office/officeart/2008/layout/LinedList"/>
    <dgm:cxn modelId="{CB74069D-3022-4D50-A451-9CBDF0794689}" type="presParOf" srcId="{7B000545-C640-4911-BC6C-9BE11287AC6E}" destId="{FB1DD756-51EC-43B1-8312-B3A36429A440}" srcOrd="0" destOrd="0" presId="urn:microsoft.com/office/officeart/2008/layout/LinedList"/>
    <dgm:cxn modelId="{6C8B504A-2744-4145-8556-3CFB6922D7B0}" type="presParOf" srcId="{7B000545-C640-4911-BC6C-9BE11287AC6E}" destId="{9A0FEFC5-D832-43C6-B55F-A2C7F915A668}" srcOrd="1" destOrd="0" presId="urn:microsoft.com/office/officeart/2008/layout/LinedList"/>
    <dgm:cxn modelId="{D22F8241-9696-45B6-B35A-7111520F7DF1}" type="presParOf" srcId="{9A54CC4E-B73A-4337-BA60-D78283BEA66F}" destId="{9E8715FE-7E42-403D-B37A-BF2C60D4D900}" srcOrd="6" destOrd="0" presId="urn:microsoft.com/office/officeart/2008/layout/LinedList"/>
    <dgm:cxn modelId="{0B49B7A8-029F-44CD-A2F6-97701738740A}" type="presParOf" srcId="{9A54CC4E-B73A-4337-BA60-D78283BEA66F}" destId="{AECFE0B2-4F55-427F-BAB0-2D695864B35E}" srcOrd="7" destOrd="0" presId="urn:microsoft.com/office/officeart/2008/layout/LinedList"/>
    <dgm:cxn modelId="{B91CAFA9-4AC2-4723-B861-218EB22A15BB}" type="presParOf" srcId="{AECFE0B2-4F55-427F-BAB0-2D695864B35E}" destId="{716B8551-8EE0-4956-915C-5A150083F310}" srcOrd="0" destOrd="0" presId="urn:microsoft.com/office/officeart/2008/layout/LinedList"/>
    <dgm:cxn modelId="{69205015-A1F4-420E-B1A4-BF89F7BC702C}" type="presParOf" srcId="{AECFE0B2-4F55-427F-BAB0-2D695864B35E}" destId="{8FFABC7D-E56C-4925-BA54-DC1BAD9D4F3C}" srcOrd="1" destOrd="0" presId="urn:microsoft.com/office/officeart/2008/layout/LinedList"/>
    <dgm:cxn modelId="{7DE4E421-D17D-4E8D-93F3-253E7F18C1BA}" type="presParOf" srcId="{9A54CC4E-B73A-4337-BA60-D78283BEA66F}" destId="{F7986EA4-C565-440A-A5CB-6CE4D53287A3}" srcOrd="8" destOrd="0" presId="urn:microsoft.com/office/officeart/2008/layout/LinedList"/>
    <dgm:cxn modelId="{5DA192C1-0288-4B26-AFAB-56B6164CF447}" type="presParOf" srcId="{9A54CC4E-B73A-4337-BA60-D78283BEA66F}" destId="{5B2576EF-1C27-4F9D-9B22-713328F88631}" srcOrd="9" destOrd="0" presId="urn:microsoft.com/office/officeart/2008/layout/LinedList"/>
    <dgm:cxn modelId="{44E2BFC8-EE85-4460-A81D-4D0B60216916}" type="presParOf" srcId="{5B2576EF-1C27-4F9D-9B22-713328F88631}" destId="{79677582-8979-4312-B1C4-E11FF818A785}" srcOrd="0" destOrd="0" presId="urn:microsoft.com/office/officeart/2008/layout/LinedList"/>
    <dgm:cxn modelId="{72C38F8A-ABFC-4832-96E8-7DF9A60CC52B}" type="presParOf" srcId="{5B2576EF-1C27-4F9D-9B22-713328F88631}" destId="{08BE7525-D44B-4D26-BF93-0D093E3C41A7}" srcOrd="1" destOrd="0" presId="urn:microsoft.com/office/officeart/2008/layout/LinedList"/>
    <dgm:cxn modelId="{82A4B6B7-FBE3-44E8-A25A-33C2F8B5B4E3}" type="presParOf" srcId="{9A54CC4E-B73A-4337-BA60-D78283BEA66F}" destId="{C114DA9E-5DDE-461C-A4BB-7CA570CA000A}" srcOrd="10" destOrd="0" presId="urn:microsoft.com/office/officeart/2008/layout/LinedList"/>
    <dgm:cxn modelId="{0939D4C8-A123-4687-9222-C4D83D0F102B}" type="presParOf" srcId="{9A54CC4E-B73A-4337-BA60-D78283BEA66F}" destId="{B07A9E29-00B6-4BF6-BF1C-04EFC88FAAEA}" srcOrd="11" destOrd="0" presId="urn:microsoft.com/office/officeart/2008/layout/LinedList"/>
    <dgm:cxn modelId="{F3753A57-D84E-46CD-B74B-E629CD9896B5}" type="presParOf" srcId="{B07A9E29-00B6-4BF6-BF1C-04EFC88FAAEA}" destId="{DC244B1C-4F09-401C-A625-64EDC7F3F400}" srcOrd="0" destOrd="0" presId="urn:microsoft.com/office/officeart/2008/layout/LinedList"/>
    <dgm:cxn modelId="{685FB5AB-C22A-4AA6-92BE-EDE0960B5B98}" type="presParOf" srcId="{B07A9E29-00B6-4BF6-BF1C-04EFC88FAAEA}" destId="{3C67583D-2875-4686-A8A4-DAA7A33E0E90}" srcOrd="1" destOrd="0" presId="urn:microsoft.com/office/officeart/2008/layout/LinedList"/>
    <dgm:cxn modelId="{A236F034-556C-4AB6-8ECF-10C7F345C3CE}" type="presParOf" srcId="{9A54CC4E-B73A-4337-BA60-D78283BEA66F}" destId="{9D8F2E23-AE3C-43C7-8D03-7C2ADBB0D6B0}" srcOrd="12" destOrd="0" presId="urn:microsoft.com/office/officeart/2008/layout/LinedList"/>
    <dgm:cxn modelId="{13B698F5-6F1C-43C8-83A1-86D108953094}" type="presParOf" srcId="{9A54CC4E-B73A-4337-BA60-D78283BEA66F}" destId="{AFE7A2F8-B75A-4A77-ABCD-6A64E7341239}" srcOrd="13" destOrd="0" presId="urn:microsoft.com/office/officeart/2008/layout/LinedList"/>
    <dgm:cxn modelId="{D8F092B8-DCB1-46B5-A46C-CB3E6DC5B8B4}" type="presParOf" srcId="{AFE7A2F8-B75A-4A77-ABCD-6A64E7341239}" destId="{F1CC1FB3-4FC9-469D-8E5F-2DA3FD140515}" srcOrd="0" destOrd="0" presId="urn:microsoft.com/office/officeart/2008/layout/LinedList"/>
    <dgm:cxn modelId="{F0AFD4E2-DC06-4576-BA72-6208A35ED328}" type="presParOf" srcId="{AFE7A2F8-B75A-4A77-ABCD-6A64E7341239}" destId="{6C77FC16-BF5C-4F35-977E-20D0C74A41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140A8-3039-4DF6-A296-C98F2218D858}">
      <dsp:nvSpPr>
        <dsp:cNvPr id="0" name=""/>
        <dsp:cNvSpPr/>
      </dsp:nvSpPr>
      <dsp:spPr>
        <a:xfrm>
          <a:off x="0" y="708"/>
          <a:ext cx="637381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D2AB84-0DC4-450D-9EA2-36BDBCCDDA04}">
      <dsp:nvSpPr>
        <dsp:cNvPr id="0" name=""/>
        <dsp:cNvSpPr/>
      </dsp:nvSpPr>
      <dsp:spPr>
        <a:xfrm>
          <a:off x="0" y="708"/>
          <a:ext cx="6373813" cy="82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1. Which DHCP message is shown in the output of the </a:t>
          </a:r>
          <a:r>
            <a:rPr lang="en-US" sz="1700" b="1" kern="1200"/>
            <a:t>sudo  dhclient  –v  –r  eth0</a:t>
          </a:r>
          <a:r>
            <a:rPr lang="en-US" sz="1700" kern="1200"/>
            <a:t> command? [hint: the message name is in uppercase.]</a:t>
          </a:r>
        </a:p>
      </dsp:txBody>
      <dsp:txXfrm>
        <a:off x="0" y="708"/>
        <a:ext cx="6373813" cy="828881"/>
      </dsp:txXfrm>
    </dsp:sp>
    <dsp:sp modelId="{D7526A71-2C48-487E-8BEB-B96EC8026320}">
      <dsp:nvSpPr>
        <dsp:cNvPr id="0" name=""/>
        <dsp:cNvSpPr/>
      </dsp:nvSpPr>
      <dsp:spPr>
        <a:xfrm>
          <a:off x="0" y="829590"/>
          <a:ext cx="637381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A58DD7F-0925-49A7-BA4A-BA1626E55DBF}">
      <dsp:nvSpPr>
        <dsp:cNvPr id="0" name=""/>
        <dsp:cNvSpPr/>
      </dsp:nvSpPr>
      <dsp:spPr>
        <a:xfrm>
          <a:off x="0" y="829590"/>
          <a:ext cx="6373813" cy="82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Answer here:</a:t>
          </a:r>
        </a:p>
      </dsp:txBody>
      <dsp:txXfrm>
        <a:off x="0" y="829590"/>
        <a:ext cx="6373813" cy="828881"/>
      </dsp:txXfrm>
    </dsp:sp>
    <dsp:sp modelId="{55E0343B-4923-4EC8-BC20-99B1CB7E2B0F}">
      <dsp:nvSpPr>
        <dsp:cNvPr id="0" name=""/>
        <dsp:cNvSpPr/>
      </dsp:nvSpPr>
      <dsp:spPr>
        <a:xfrm>
          <a:off x="0" y="1658471"/>
          <a:ext cx="637381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B1DD756-51EC-43B1-8312-B3A36429A440}">
      <dsp:nvSpPr>
        <dsp:cNvPr id="0" name=""/>
        <dsp:cNvSpPr/>
      </dsp:nvSpPr>
      <dsp:spPr>
        <a:xfrm>
          <a:off x="0" y="1658471"/>
          <a:ext cx="6373813" cy="82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DHCPRELEASE</a:t>
          </a:r>
        </a:p>
      </dsp:txBody>
      <dsp:txXfrm>
        <a:off x="0" y="1658471"/>
        <a:ext cx="6373813" cy="828881"/>
      </dsp:txXfrm>
    </dsp:sp>
    <dsp:sp modelId="{9E8715FE-7E42-403D-B37A-BF2C60D4D900}">
      <dsp:nvSpPr>
        <dsp:cNvPr id="0" name=""/>
        <dsp:cNvSpPr/>
      </dsp:nvSpPr>
      <dsp:spPr>
        <a:xfrm>
          <a:off x="0" y="2487353"/>
          <a:ext cx="637381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16B8551-8EE0-4956-915C-5A150083F310}">
      <dsp:nvSpPr>
        <dsp:cNvPr id="0" name=""/>
        <dsp:cNvSpPr/>
      </dsp:nvSpPr>
      <dsp:spPr>
        <a:xfrm>
          <a:off x="0" y="2487353"/>
          <a:ext cx="6373813" cy="82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2. Which four DHCP messages are shown in the output of the </a:t>
          </a:r>
          <a:r>
            <a:rPr lang="en-US" sz="1700" b="1" kern="1200"/>
            <a:t>sudo  dhclient  –v  eth0 </a:t>
          </a:r>
          <a:r>
            <a:rPr lang="en-US" sz="1700" kern="1200"/>
            <a:t>command? [hint: the message names are in uppercase.]</a:t>
          </a:r>
        </a:p>
      </dsp:txBody>
      <dsp:txXfrm>
        <a:off x="0" y="2487353"/>
        <a:ext cx="6373813" cy="828881"/>
      </dsp:txXfrm>
    </dsp:sp>
    <dsp:sp modelId="{F7986EA4-C565-440A-A5CB-6CE4D53287A3}">
      <dsp:nvSpPr>
        <dsp:cNvPr id="0" name=""/>
        <dsp:cNvSpPr/>
      </dsp:nvSpPr>
      <dsp:spPr>
        <a:xfrm>
          <a:off x="0" y="3316235"/>
          <a:ext cx="637381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9677582-8979-4312-B1C4-E11FF818A785}">
      <dsp:nvSpPr>
        <dsp:cNvPr id="0" name=""/>
        <dsp:cNvSpPr/>
      </dsp:nvSpPr>
      <dsp:spPr>
        <a:xfrm>
          <a:off x="0" y="3316235"/>
          <a:ext cx="6373813" cy="82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Answer here:  DHCPDISCOVER, DHCPOFFER, DHCPREQUEST, DHCPACK</a:t>
          </a:r>
        </a:p>
      </dsp:txBody>
      <dsp:txXfrm>
        <a:off x="0" y="3316235"/>
        <a:ext cx="6373813" cy="828881"/>
      </dsp:txXfrm>
    </dsp:sp>
    <dsp:sp modelId="{C114DA9E-5DDE-461C-A4BB-7CA570CA000A}">
      <dsp:nvSpPr>
        <dsp:cNvPr id="0" name=""/>
        <dsp:cNvSpPr/>
      </dsp:nvSpPr>
      <dsp:spPr>
        <a:xfrm>
          <a:off x="0" y="4145117"/>
          <a:ext cx="637381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C244B1C-4F09-401C-A625-64EDC7F3F400}">
      <dsp:nvSpPr>
        <dsp:cNvPr id="0" name=""/>
        <dsp:cNvSpPr/>
      </dsp:nvSpPr>
      <dsp:spPr>
        <a:xfrm>
          <a:off x="0" y="4145117"/>
          <a:ext cx="6373813" cy="82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References:</a:t>
          </a:r>
        </a:p>
      </dsp:txBody>
      <dsp:txXfrm>
        <a:off x="0" y="4145117"/>
        <a:ext cx="6373813" cy="828881"/>
      </dsp:txXfrm>
    </dsp:sp>
    <dsp:sp modelId="{9D8F2E23-AE3C-43C7-8D03-7C2ADBB0D6B0}">
      <dsp:nvSpPr>
        <dsp:cNvPr id="0" name=""/>
        <dsp:cNvSpPr/>
      </dsp:nvSpPr>
      <dsp:spPr>
        <a:xfrm>
          <a:off x="0" y="4973998"/>
          <a:ext cx="637381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1CC1FB3-4FC9-469D-8E5F-2DA3FD140515}">
      <dsp:nvSpPr>
        <dsp:cNvPr id="0" name=""/>
        <dsp:cNvSpPr/>
      </dsp:nvSpPr>
      <dsp:spPr>
        <a:xfrm>
          <a:off x="0" y="4973998"/>
          <a:ext cx="6373813" cy="828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1.) Module 5 – Instruction Video</a:t>
          </a:r>
        </a:p>
      </dsp:txBody>
      <dsp:txXfrm>
        <a:off x="0" y="4973998"/>
        <a:ext cx="6373813" cy="8288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12/16/2023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28</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80446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13</a:t>
            </a:fld>
            <a:endParaRPr lang="en-US"/>
          </a:p>
        </p:txBody>
      </p:sp>
    </p:spTree>
    <p:extLst>
      <p:ext uri="{BB962C8B-B14F-4D97-AF65-F5344CB8AC3E}">
        <p14:creationId xmlns:p14="http://schemas.microsoft.com/office/powerpoint/2010/main" val="341775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18</a:t>
            </a:fld>
            <a:endParaRPr lang="en-US"/>
          </a:p>
        </p:txBody>
      </p:sp>
    </p:spTree>
    <p:extLst>
      <p:ext uri="{BB962C8B-B14F-4D97-AF65-F5344CB8AC3E}">
        <p14:creationId xmlns:p14="http://schemas.microsoft.com/office/powerpoint/2010/main" val="194563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22</a:t>
            </a:fld>
            <a:endParaRPr lang="en-US"/>
          </a:p>
        </p:txBody>
      </p:sp>
    </p:spTree>
    <p:extLst>
      <p:ext uri="{BB962C8B-B14F-4D97-AF65-F5344CB8AC3E}">
        <p14:creationId xmlns:p14="http://schemas.microsoft.com/office/powerpoint/2010/main" val="110096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26</a:t>
            </a:fld>
            <a:endParaRPr lang="en-US"/>
          </a:p>
        </p:txBody>
      </p:sp>
    </p:spTree>
    <p:extLst>
      <p:ext uri="{BB962C8B-B14F-4D97-AF65-F5344CB8AC3E}">
        <p14:creationId xmlns:p14="http://schemas.microsoft.com/office/powerpoint/2010/main" val="296616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27</a:t>
            </a:fld>
            <a:endParaRPr lang="en-US"/>
          </a:p>
        </p:txBody>
      </p:sp>
    </p:spTree>
    <p:extLst>
      <p:ext uri="{BB962C8B-B14F-4D97-AF65-F5344CB8AC3E}">
        <p14:creationId xmlns:p14="http://schemas.microsoft.com/office/powerpoint/2010/main" val="283155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03141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29862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12970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13249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228798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3858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824876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461418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551616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49025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12246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12/16/2023</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3484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12/16/2023</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04286851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Final Course Project</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Operating Systems</a:t>
            </a:r>
          </a:p>
          <a:p>
            <a:r>
              <a:rPr lang="en-US" dirty="0"/>
              <a:t>Sarah Lattanzio</a:t>
            </a:r>
          </a:p>
          <a:p>
            <a:endParaRPr lang="en-US" dirty="0"/>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oup 27">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9" name="Freeform: Shape 28">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pPr>
              <a:lnSpc>
                <a:spcPct val="100000"/>
              </a:lnSpc>
            </a:pPr>
            <a:r>
              <a:rPr lang="en-US" sz="4800"/>
              <a:t>Set the PATH variable</a:t>
            </a:r>
          </a:p>
        </p:txBody>
      </p:sp>
      <p:grpSp>
        <p:nvGrpSpPr>
          <p:cNvPr id="32" name="Group 31">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3"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0863" y="3803406"/>
            <a:ext cx="3565525" cy="2289419"/>
          </a:xfrm>
        </p:spPr>
        <p:txBody>
          <a:bodyPr vert="horz" wrap="square" lIns="0" tIns="0" rIns="0" bIns="0" rtlCol="0">
            <a:normAutofit/>
          </a:bodyPr>
          <a:lstStyle/>
          <a:p>
            <a:pPr>
              <a:lnSpc>
                <a:spcPct val="100000"/>
              </a:lnSpc>
            </a:pPr>
            <a:r>
              <a:rPr lang="en-US" sz="2000" dirty="0"/>
              <a:t>Take a screenshot of the output in Step 6.</a:t>
            </a:r>
            <a:endParaRPr lang="en-US" sz="2000"/>
          </a:p>
        </p:txBody>
      </p:sp>
      <p:pic>
        <p:nvPicPr>
          <p:cNvPr id="3" name="Picture Placeholder 3" descr="A screenshot of a computer program">
            <a:extLst>
              <a:ext uri="{FF2B5EF4-FFF2-40B4-BE49-F238E27FC236}">
                <a16:creationId xmlns:a16="http://schemas.microsoft.com/office/drawing/2014/main" id="{281B31A5-B6AA-908D-452A-FBB2E4C5C6E7}"/>
              </a:ext>
            </a:extLst>
          </p:cNvPr>
          <p:cNvPicPr>
            <a:picLocks noChangeAspect="1"/>
          </p:cNvPicPr>
          <p:nvPr/>
        </p:nvPicPr>
        <p:blipFill>
          <a:blip r:embed="rId2">
            <a:extLst>
              <a:ext uri="{28A0092B-C50C-407E-A947-70E740481C1C}">
                <a14:useLocalDpi xmlns:a14="http://schemas.microsoft.com/office/drawing/2010/main" val="0"/>
              </a:ext>
            </a:extLst>
          </a:blip>
          <a:srcRect t="216" b="216"/>
          <a:stretch>
            <a:fillRect/>
          </a:stretch>
        </p:blipFill>
        <p:spPr>
          <a:xfrm>
            <a:off x="4295776" y="934017"/>
            <a:ext cx="7345363" cy="4991552"/>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122895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8" name="Rectangle 1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50864" y="549275"/>
            <a:ext cx="5437186" cy="2663806"/>
          </a:xfrm>
        </p:spPr>
        <p:txBody>
          <a:bodyPr vert="horz" wrap="square" lIns="0" tIns="0" rIns="0" bIns="0" rtlCol="0" anchor="b" anchorCtr="0">
            <a:normAutofit/>
          </a:bodyPr>
          <a:lstStyle/>
          <a:p>
            <a:r>
              <a:rPr lang="en-US" sz="6400" kern="1200">
                <a:solidFill>
                  <a:schemeClr val="tx1"/>
                </a:solidFill>
                <a:latin typeface="+mj-lt"/>
                <a:ea typeface="+mj-ea"/>
                <a:cs typeface="+mj-cs"/>
              </a:rPr>
              <a:t>Make the PATH variable permanent</a:t>
            </a:r>
          </a:p>
        </p:txBody>
      </p:sp>
      <p:pic>
        <p:nvPicPr>
          <p:cNvPr id="5" name="Picture 4" descr="A screenshot of a computer&#10;&#10;Description automatically generated">
            <a:extLst>
              <a:ext uri="{FF2B5EF4-FFF2-40B4-BE49-F238E27FC236}">
                <a16:creationId xmlns:a16="http://schemas.microsoft.com/office/drawing/2014/main" id="{109C6B96-A6C1-C74D-90A0-4EF6F64DB9B6}"/>
              </a:ext>
            </a:extLst>
          </p:cNvPr>
          <p:cNvPicPr>
            <a:picLocks noChangeAspect="1"/>
          </p:cNvPicPr>
          <p:nvPr/>
        </p:nvPicPr>
        <p:blipFill rotWithShape="1">
          <a:blip r:embed="rId2">
            <a:extLst>
              <a:ext uri="{28A0092B-C50C-407E-A947-70E740481C1C}">
                <a14:useLocalDpi xmlns:a14="http://schemas.microsoft.com/office/drawing/2010/main" val="0"/>
              </a:ext>
            </a:extLst>
          </a:blip>
          <a:srcRect r="-1" b="10799"/>
          <a:stretch/>
        </p:blipFill>
        <p:spPr>
          <a:xfrm>
            <a:off x="6557146" y="1"/>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pic>
        <p:nvPicPr>
          <p:cNvPr id="3" name="Picture 2">
            <a:extLst>
              <a:ext uri="{FF2B5EF4-FFF2-40B4-BE49-F238E27FC236}">
                <a16:creationId xmlns:a16="http://schemas.microsoft.com/office/drawing/2014/main" id="{00320374-8270-4C1C-B3CD-3043D9EC7E97}"/>
              </a:ext>
            </a:extLst>
          </p:cNvPr>
          <p:cNvPicPr>
            <a:picLocks noChangeAspect="1"/>
          </p:cNvPicPr>
          <p:nvPr/>
        </p:nvPicPr>
        <p:blipFill rotWithShape="1">
          <a:blip r:embed="rId3"/>
          <a:srcRect r="-1" b="16316"/>
          <a:stretch/>
        </p:blipFill>
        <p:spPr>
          <a:xfrm>
            <a:off x="6557147" y="3429002"/>
            <a:ext cx="5632453" cy="3428999"/>
          </a:xfrm>
          <a:custGeom>
            <a:avLst/>
            <a:gdLst/>
            <a:ahLst/>
            <a:cxnLst/>
            <a:rect l="l" t="t" r="r" b="b"/>
            <a:pathLst>
              <a:path w="5632453" h="3428999">
                <a:moveTo>
                  <a:pt x="0" y="0"/>
                </a:moveTo>
                <a:lnTo>
                  <a:pt x="5632453" y="0"/>
                </a:lnTo>
                <a:lnTo>
                  <a:pt x="5632453" y="3428999"/>
                </a:lnTo>
                <a:lnTo>
                  <a:pt x="0" y="3428999"/>
                </a:lnTo>
                <a:close/>
              </a:path>
            </a:pathLst>
          </a:custGeom>
        </p:spPr>
      </p:pic>
      <p:sp>
        <p:nvSpPr>
          <p:cNvPr id="20" name="Rectangle 19">
            <a:extLst>
              <a:ext uri="{FF2B5EF4-FFF2-40B4-BE49-F238E27FC236}">
                <a16:creationId xmlns:a16="http://schemas.microsoft.com/office/drawing/2014/main" id="{A16EB032-3F37-4641-A90D-DC9B574EB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0863" y="3409936"/>
            <a:ext cx="5437187" cy="2682889"/>
          </a:xfrm>
        </p:spPr>
        <p:txBody>
          <a:bodyPr vert="horz" wrap="square" lIns="0" tIns="0" rIns="0" bIns="0" rtlCol="0" anchor="t">
            <a:normAutofit/>
          </a:bodyPr>
          <a:lstStyle/>
          <a:p>
            <a:pPr indent="-228600">
              <a:buFont typeface="Arial" panose="020B0604020202020204" pitchFamily="34" charset="0"/>
              <a:buChar char="•"/>
            </a:pPr>
            <a:r>
              <a:rPr lang="en-US"/>
              <a:t>Run the </a:t>
            </a:r>
            <a:r>
              <a:rPr lang="en-US" i="1"/>
              <a:t>todolist</a:t>
            </a:r>
            <a:r>
              <a:rPr lang="en-US"/>
              <a:t> script before and after making the PATH variable permanent. Take a screenshot of both Terminal windows.</a:t>
            </a:r>
          </a:p>
        </p:txBody>
      </p:sp>
    </p:spTree>
    <p:extLst>
      <p:ext uri="{BB962C8B-B14F-4D97-AF65-F5344CB8AC3E}">
        <p14:creationId xmlns:p14="http://schemas.microsoft.com/office/powerpoint/2010/main" val="29723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Create a shell script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810259" y="649480"/>
            <a:ext cx="6555347" cy="5546047"/>
          </a:xfrm>
        </p:spPr>
        <p:txBody>
          <a:bodyPr vert="horz" lIns="91440" tIns="45720" rIns="91440" bIns="45720" rtlCol="0" anchor="ctr">
            <a:normAutofit/>
          </a:bodyPr>
          <a:lstStyle/>
          <a:p>
            <a:pPr indent="-228600">
              <a:buFont typeface="Arial" panose="020B0604020202020204" pitchFamily="34" charset="0"/>
              <a:buChar char="•"/>
            </a:pPr>
            <a:r>
              <a:rPr lang="en-US" sz="1400"/>
              <a:t>1. What are the file permissions of the script?</a:t>
            </a:r>
          </a:p>
          <a:p>
            <a:pPr indent="-228600">
              <a:buFont typeface="Arial" panose="020B0604020202020204" pitchFamily="34" charset="0"/>
              <a:buChar char="•"/>
            </a:pPr>
            <a:r>
              <a:rPr lang="en-US" sz="1400"/>
              <a:t>Answer here: </a:t>
            </a:r>
          </a:p>
          <a:p>
            <a:pPr indent="-228600">
              <a:buFont typeface="Arial" panose="020B0604020202020204" pitchFamily="34" charset="0"/>
              <a:buChar char="•"/>
            </a:pPr>
            <a:r>
              <a:rPr lang="en-US" sz="1400"/>
              <a:t>rw- rw- r--  -- read/write for the owner, read/write for the group, read only for everyone else</a:t>
            </a:r>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r>
              <a:rPr lang="en-US" sz="1400"/>
              <a:t>2. What’s the name of the user-defined variable in the script?</a:t>
            </a:r>
          </a:p>
          <a:p>
            <a:pPr indent="-228600">
              <a:buFont typeface="Arial" panose="020B0604020202020204" pitchFamily="34" charset="0"/>
              <a:buChar char="•"/>
            </a:pPr>
            <a:r>
              <a:rPr lang="en-US" sz="1400"/>
              <a:t>Answer here:</a:t>
            </a:r>
          </a:p>
          <a:p>
            <a:pPr indent="-228600">
              <a:buFont typeface="Arial" panose="020B0604020202020204" pitchFamily="34" charset="0"/>
              <a:buChar char="•"/>
            </a:pPr>
            <a:r>
              <a:rPr lang="en-US" sz="1400"/>
              <a:t>text</a:t>
            </a:r>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r>
              <a:rPr lang="en-US" sz="1400"/>
              <a:t>3. Which redirection meta-character is used in the script? What does it do?</a:t>
            </a:r>
          </a:p>
          <a:p>
            <a:pPr indent="-228600">
              <a:buFont typeface="Arial" panose="020B0604020202020204" pitchFamily="34" charset="0"/>
              <a:buChar char="•"/>
            </a:pPr>
            <a:r>
              <a:rPr lang="en-US" sz="1400"/>
              <a:t>Answer here:</a:t>
            </a:r>
          </a:p>
          <a:p>
            <a:pPr indent="-228600">
              <a:buFont typeface="Arial" panose="020B0604020202020204" pitchFamily="34" charset="0"/>
              <a:buChar char="•"/>
            </a:pPr>
            <a:r>
              <a:rPr lang="en-US" sz="1400"/>
              <a:t>&gt;&gt;  -- redirection to the file and appends to the end of the file</a:t>
            </a:r>
          </a:p>
          <a:p>
            <a:pPr indent="-228600">
              <a:buFont typeface="Arial" panose="020B0604020202020204" pitchFamily="34" charset="0"/>
              <a:buChar char="•"/>
            </a:pPr>
            <a:endParaRPr lang="en-US" sz="1400"/>
          </a:p>
          <a:p>
            <a:pPr indent="-228600">
              <a:buFont typeface="Arial" panose="020B0604020202020204" pitchFamily="34" charset="0"/>
              <a:buChar char="•"/>
            </a:pPr>
            <a:r>
              <a:rPr lang="en-US" sz="1400"/>
              <a:t>References:</a:t>
            </a:r>
          </a:p>
          <a:p>
            <a:pPr indent="-228600">
              <a:buFont typeface="Arial" panose="020B0604020202020204" pitchFamily="34" charset="0"/>
              <a:buChar char="•"/>
            </a:pPr>
            <a:r>
              <a:rPr lang="en-US" sz="1400"/>
              <a:t>1. Project Recording Video – Module 3</a:t>
            </a:r>
          </a:p>
          <a:p>
            <a:pPr indent="-228600">
              <a:buFont typeface="Arial" panose="020B0604020202020204" pitchFamily="34" charset="0"/>
              <a:buChar char="•"/>
            </a:pPr>
            <a:endParaRPr lang="en-US" sz="1400"/>
          </a:p>
        </p:txBody>
      </p:sp>
    </p:spTree>
    <p:extLst>
      <p:ext uri="{BB962C8B-B14F-4D97-AF65-F5344CB8AC3E}">
        <p14:creationId xmlns:p14="http://schemas.microsoft.com/office/powerpoint/2010/main" val="170255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User and Group </a:t>
            </a:r>
            <a:r>
              <a:rPr lang="en-US" dirty="0" err="1"/>
              <a:t>M</a:t>
            </a:r>
            <a:r>
              <a:rPr lang="en-US" sz="6400" kern="1200" dirty="0" err="1">
                <a:solidFill>
                  <a:schemeClr val="tx1"/>
                </a:solidFill>
                <a:latin typeface="+mj-lt"/>
                <a:ea typeface="+mj-ea"/>
                <a:cs typeface="+mj-cs"/>
              </a:rPr>
              <a:t>anagment</a:t>
            </a:r>
            <a:endParaRPr lang="en-US" sz="6400" kern="1200" dirty="0">
              <a:solidFill>
                <a:schemeClr val="tx1"/>
              </a:solidFill>
              <a:latin typeface="+mj-lt"/>
              <a:ea typeface="+mj-ea"/>
              <a:cs typeface="+mj-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13</a:t>
            </a:fld>
            <a:endParaRPr lang="en-US"/>
          </a:p>
        </p:txBody>
      </p:sp>
    </p:spTree>
    <p:extLst>
      <p:ext uri="{BB962C8B-B14F-4D97-AF65-F5344CB8AC3E}">
        <p14:creationId xmlns:p14="http://schemas.microsoft.com/office/powerpoint/2010/main" val="409948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oup 27">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9" name="Freeform: Shape 28">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pPr>
              <a:lnSpc>
                <a:spcPct val="100000"/>
              </a:lnSpc>
            </a:pPr>
            <a:r>
              <a:rPr lang="en-US" sz="4800"/>
              <a:t>Test user and group settings</a:t>
            </a:r>
          </a:p>
        </p:txBody>
      </p:sp>
      <p:grpSp>
        <p:nvGrpSpPr>
          <p:cNvPr id="32" name="Group 31">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3"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0863" y="3803406"/>
            <a:ext cx="3565525" cy="2289419"/>
          </a:xfrm>
        </p:spPr>
        <p:txBody>
          <a:bodyPr vert="horz" wrap="square" lIns="0" tIns="0" rIns="0" bIns="0" rtlCol="0">
            <a:normAutofit/>
          </a:bodyPr>
          <a:lstStyle/>
          <a:p>
            <a:pPr>
              <a:lnSpc>
                <a:spcPct val="100000"/>
              </a:lnSpc>
            </a:pPr>
            <a:r>
              <a:rPr lang="en-US" sz="2000" dirty="0"/>
              <a:t>Take a screenshot of the output in Step 6.</a:t>
            </a:r>
            <a:endParaRPr lang="en-US" sz="2000"/>
          </a:p>
        </p:txBody>
      </p:sp>
      <p:pic>
        <p:nvPicPr>
          <p:cNvPr id="3" name="Picture Placeholder 3">
            <a:extLst>
              <a:ext uri="{FF2B5EF4-FFF2-40B4-BE49-F238E27FC236}">
                <a16:creationId xmlns:a16="http://schemas.microsoft.com/office/drawing/2014/main" id="{D48D0656-F5BC-1CCD-6EAA-460D62C7C84C}"/>
              </a:ext>
            </a:extLst>
          </p:cNvPr>
          <p:cNvPicPr>
            <a:picLocks noChangeAspect="1"/>
          </p:cNvPicPr>
          <p:nvPr/>
        </p:nvPicPr>
        <p:blipFill>
          <a:blip r:embed="rId2">
            <a:extLst>
              <a:ext uri="{28A0092B-C50C-407E-A947-70E740481C1C}">
                <a14:useLocalDpi xmlns:a14="http://schemas.microsoft.com/office/drawing/2010/main" val="0"/>
              </a:ext>
            </a:extLst>
          </a:blip>
          <a:srcRect l="2392" r="2392"/>
          <a:stretch/>
        </p:blipFill>
        <p:spPr>
          <a:xfrm>
            <a:off x="4295776" y="930097"/>
            <a:ext cx="7345363" cy="4999393"/>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292294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oup 27">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9" name="Freeform: Shape 28">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pPr>
              <a:lnSpc>
                <a:spcPct val="100000"/>
              </a:lnSpc>
            </a:pPr>
            <a:r>
              <a:rPr lang="en-US" sz="4800"/>
              <a:t>Add users in GUI</a:t>
            </a:r>
          </a:p>
        </p:txBody>
      </p:sp>
      <p:grpSp>
        <p:nvGrpSpPr>
          <p:cNvPr id="32" name="Group 31">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3"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0863" y="3803406"/>
            <a:ext cx="3565525" cy="2289419"/>
          </a:xfrm>
        </p:spPr>
        <p:txBody>
          <a:bodyPr vert="horz" wrap="square" lIns="0" tIns="0" rIns="0" bIns="0" rtlCol="0">
            <a:normAutofit/>
          </a:bodyPr>
          <a:lstStyle/>
          <a:p>
            <a:pPr>
              <a:lnSpc>
                <a:spcPct val="100000"/>
              </a:lnSpc>
            </a:pPr>
            <a:r>
              <a:rPr lang="en-US" sz="2000" dirty="0"/>
              <a:t>Take a screenshot of the output in Step 9.</a:t>
            </a:r>
            <a:endParaRPr lang="en-US" sz="2000"/>
          </a:p>
        </p:txBody>
      </p:sp>
      <p:pic>
        <p:nvPicPr>
          <p:cNvPr id="3" name="Picture Placeholder 3">
            <a:extLst>
              <a:ext uri="{FF2B5EF4-FFF2-40B4-BE49-F238E27FC236}">
                <a16:creationId xmlns:a16="http://schemas.microsoft.com/office/drawing/2014/main" id="{8BF6C1FF-B752-58FE-5013-A147717B6DC6}"/>
              </a:ext>
            </a:extLst>
          </p:cNvPr>
          <p:cNvPicPr>
            <a:picLocks noChangeAspect="1"/>
          </p:cNvPicPr>
          <p:nvPr/>
        </p:nvPicPr>
        <p:blipFill>
          <a:blip r:embed="rId2">
            <a:extLst>
              <a:ext uri="{28A0092B-C50C-407E-A947-70E740481C1C}">
                <a14:useLocalDpi xmlns:a14="http://schemas.microsoft.com/office/drawing/2010/main" val="0"/>
              </a:ext>
            </a:extLst>
          </a:blip>
          <a:srcRect l="3404" r="3404"/>
          <a:stretch/>
        </p:blipFill>
        <p:spPr>
          <a:xfrm>
            <a:off x="4295776" y="971369"/>
            <a:ext cx="7345363" cy="4916848"/>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85102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6" name="Freeform: Shape 1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1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46ECF6E-1937-4212-B2E3-E2F43AD7A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50864" y="549275"/>
            <a:ext cx="5437186" cy="2663806"/>
          </a:xfrm>
        </p:spPr>
        <p:txBody>
          <a:bodyPr vert="horz" wrap="square" lIns="0" tIns="0" rIns="0" bIns="0" rtlCol="0" anchor="b" anchorCtr="0">
            <a:normAutofit/>
          </a:bodyPr>
          <a:lstStyle/>
          <a:p>
            <a:pPr>
              <a:lnSpc>
                <a:spcPct val="100000"/>
              </a:lnSpc>
            </a:pPr>
            <a:r>
              <a:rPr lang="en-US" sz="6400"/>
              <a:t>Remove users and groups</a:t>
            </a:r>
          </a:p>
        </p:txBody>
      </p:sp>
      <p:grpSp>
        <p:nvGrpSpPr>
          <p:cNvPr id="25" name="Group 24">
            <a:extLst>
              <a:ext uri="{FF2B5EF4-FFF2-40B4-BE49-F238E27FC236}">
                <a16:creationId xmlns:a16="http://schemas.microsoft.com/office/drawing/2014/main" id="{7119AF2A-3C22-4BC0-A8C5-A077AA201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7431" y="842413"/>
            <a:ext cx="762805" cy="734873"/>
            <a:chOff x="7950336" y="1300590"/>
            <a:chExt cx="762805" cy="734873"/>
          </a:xfrm>
        </p:grpSpPr>
        <p:sp>
          <p:nvSpPr>
            <p:cNvPr id="26" name="Freeform 5">
              <a:extLst>
                <a:ext uri="{FF2B5EF4-FFF2-40B4-BE49-F238E27FC236}">
                  <a16:creationId xmlns:a16="http://schemas.microsoft.com/office/drawing/2014/main" id="{E2A3E344-FE73-466B-9169-50D95B1DE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Freeform 6">
              <a:extLst>
                <a:ext uri="{FF2B5EF4-FFF2-40B4-BE49-F238E27FC236}">
                  <a16:creationId xmlns:a16="http://schemas.microsoft.com/office/drawing/2014/main" id="{DEA66A1E-1BD8-4765-A717-BA2202807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8">
              <a:extLst>
                <a:ext uri="{FF2B5EF4-FFF2-40B4-BE49-F238E27FC236}">
                  <a16:creationId xmlns:a16="http://schemas.microsoft.com/office/drawing/2014/main" id="{D12B08F5-F02D-4B4E-975E-C41ED7AA9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4">
            <a:extLst>
              <a:ext uri="{FF2B5EF4-FFF2-40B4-BE49-F238E27FC236}">
                <a16:creationId xmlns:a16="http://schemas.microsoft.com/office/drawing/2014/main" id="{4871C534-D885-9929-7830-54125A511767}"/>
              </a:ext>
            </a:extLst>
          </p:cNvPr>
          <p:cNvPicPr>
            <a:picLocks noChangeAspect="1"/>
          </p:cNvPicPr>
          <p:nvPr/>
        </p:nvPicPr>
        <p:blipFill>
          <a:blip r:embed="rId2"/>
          <a:stretch>
            <a:fillRect/>
          </a:stretch>
        </p:blipFill>
        <p:spPr>
          <a:xfrm>
            <a:off x="7591910" y="549275"/>
            <a:ext cx="3014465" cy="2771775"/>
          </a:xfrm>
          <a:custGeom>
            <a:avLst/>
            <a:gdLst/>
            <a:ahLst/>
            <a:cxnLst/>
            <a:rect l="l" t="t" r="r" b="b"/>
            <a:pathLst>
              <a:path w="5083992" h="2880518">
                <a:moveTo>
                  <a:pt x="0" y="0"/>
                </a:moveTo>
                <a:lnTo>
                  <a:pt x="5083992" y="0"/>
                </a:lnTo>
                <a:lnTo>
                  <a:pt x="5083992" y="2880518"/>
                </a:lnTo>
                <a:lnTo>
                  <a:pt x="0" y="2880518"/>
                </a:lnTo>
                <a:close/>
              </a:path>
            </a:pathLst>
          </a:custGeom>
        </p:spPr>
      </p:pic>
      <p:sp>
        <p:nvSpPr>
          <p:cNvPr id="30" name="Freeform: Shape 29">
            <a:extLst>
              <a:ext uri="{FF2B5EF4-FFF2-40B4-BE49-F238E27FC236}">
                <a16:creationId xmlns:a16="http://schemas.microsoft.com/office/drawing/2014/main" id="{57B709FF-BFDC-4D26-9990-BC26F14D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Shape 31">
            <a:extLst>
              <a:ext uri="{FF2B5EF4-FFF2-40B4-BE49-F238E27FC236}">
                <a16:creationId xmlns:a16="http://schemas.microsoft.com/office/drawing/2014/main" id="{6F427B2B-E8F7-4FF7-AA4D-580128383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0863" y="3409936"/>
            <a:ext cx="5437187" cy="2682889"/>
          </a:xfrm>
        </p:spPr>
        <p:txBody>
          <a:bodyPr vert="horz" wrap="square" lIns="0" tIns="0" rIns="0" bIns="0" rtlCol="0" anchor="t">
            <a:normAutofit/>
          </a:bodyPr>
          <a:lstStyle/>
          <a:p>
            <a:pPr indent="-228600">
              <a:buFont typeface="Arial" panose="020B0604020202020204" pitchFamily="34" charset="0"/>
              <a:buChar char="•"/>
            </a:pPr>
            <a:r>
              <a:rPr lang="en-US"/>
              <a:t>Take a screenshot of the log on page with three user accounts.</a:t>
            </a:r>
          </a:p>
          <a:p>
            <a:pPr indent="-228600">
              <a:buFont typeface="Arial" panose="020B0604020202020204" pitchFamily="34" charset="0"/>
              <a:buChar char="•"/>
            </a:pPr>
            <a:r>
              <a:rPr lang="en-US"/>
              <a:t>Take a screenshot of the log on page with only your user account (i.e., student).</a:t>
            </a:r>
          </a:p>
        </p:txBody>
      </p:sp>
      <p:pic>
        <p:nvPicPr>
          <p:cNvPr id="10" name="Picture 9">
            <a:extLst>
              <a:ext uri="{FF2B5EF4-FFF2-40B4-BE49-F238E27FC236}">
                <a16:creationId xmlns:a16="http://schemas.microsoft.com/office/drawing/2014/main" id="{0FCE4081-3235-FF25-8E54-675BA3878133}"/>
              </a:ext>
            </a:extLst>
          </p:cNvPr>
          <p:cNvPicPr>
            <a:picLocks noChangeAspect="1"/>
          </p:cNvPicPr>
          <p:nvPr/>
        </p:nvPicPr>
        <p:blipFill>
          <a:blip r:embed="rId3"/>
          <a:stretch>
            <a:fillRect/>
          </a:stretch>
        </p:blipFill>
        <p:spPr>
          <a:xfrm>
            <a:off x="7609199" y="3536950"/>
            <a:ext cx="2979888" cy="2773362"/>
          </a:xfrm>
          <a:custGeom>
            <a:avLst/>
            <a:gdLst/>
            <a:ahLst/>
            <a:cxnLst/>
            <a:rect l="l" t="t" r="r" b="b"/>
            <a:pathLst>
              <a:path w="5083992" h="2880518">
                <a:moveTo>
                  <a:pt x="0" y="0"/>
                </a:moveTo>
                <a:lnTo>
                  <a:pt x="5083992" y="0"/>
                </a:lnTo>
                <a:lnTo>
                  <a:pt x="5083992" y="2880518"/>
                </a:lnTo>
                <a:lnTo>
                  <a:pt x="0" y="2880518"/>
                </a:lnTo>
                <a:close/>
              </a:path>
            </a:pathLst>
          </a:custGeom>
        </p:spPr>
      </p:pic>
      <p:sp>
        <p:nvSpPr>
          <p:cNvPr id="8" name="Picture Placeholder 5">
            <a:extLst>
              <a:ext uri="{FF2B5EF4-FFF2-40B4-BE49-F238E27FC236}">
                <a16:creationId xmlns:a16="http://schemas.microsoft.com/office/drawing/2014/main" id="{E6D10F4A-EF48-44E4-9E79-740983EE7B9D}"/>
              </a:ext>
            </a:extLst>
          </p:cNvPr>
          <p:cNvSpPr txBox="1">
            <a:spLocks/>
          </p:cNvSpPr>
          <p:nvPr/>
        </p:nvSpPr>
        <p:spPr>
          <a:xfrm>
            <a:off x="6313007" y="3375732"/>
            <a:ext cx="4354455" cy="2575557"/>
          </a:xfrm>
          <a:prstGeom prst="rect">
            <a:avLst/>
          </a:prstGeom>
        </p:spPr>
        <p:txBody>
          <a:bodyPr/>
          <a:lstStyle/>
          <a:p>
            <a:endParaRPr lang="en-US"/>
          </a:p>
        </p:txBody>
      </p:sp>
    </p:spTree>
    <p:extLst>
      <p:ext uri="{BB962C8B-B14F-4D97-AF65-F5344CB8AC3E}">
        <p14:creationId xmlns:p14="http://schemas.microsoft.com/office/powerpoint/2010/main" val="3225498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1060682"/>
            <a:ext cx="3687041" cy="2368317"/>
          </a:xfrm>
        </p:spPr>
        <p:txBody>
          <a:bodyPr vert="horz" lIns="91440" tIns="45720" rIns="91440" bIns="45720" rtlCol="0" anchor="t">
            <a:normAutofit/>
          </a:bodyPr>
          <a:lstStyle/>
          <a:p>
            <a:r>
              <a:rPr lang="en-US" kern="1200">
                <a:solidFill>
                  <a:schemeClr val="tx1"/>
                </a:solidFill>
                <a:latin typeface="+mj-lt"/>
                <a:ea typeface="+mj-ea"/>
                <a:cs typeface="+mj-cs"/>
              </a:rPr>
              <a:t>Add users and groups in CLI</a:t>
            </a:r>
          </a:p>
        </p:txBody>
      </p:sp>
      <p:pic>
        <p:nvPicPr>
          <p:cNvPr id="4" name="Picture 3" descr="A black background with white text&#10;&#10;Description automatically generated">
            <a:extLst>
              <a:ext uri="{FF2B5EF4-FFF2-40B4-BE49-F238E27FC236}">
                <a16:creationId xmlns:a16="http://schemas.microsoft.com/office/drawing/2014/main" id="{78075DA3-AA89-AE93-B761-40C1D7868E3B}"/>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5610860" y="3836199"/>
            <a:ext cx="3648941" cy="765957"/>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348086" y="1035843"/>
            <a:ext cx="6005713" cy="4945857"/>
          </a:xfrm>
        </p:spPr>
        <p:txBody>
          <a:bodyPr vert="horz" lIns="91440" tIns="45720" rIns="91440" bIns="45720" rtlCol="0">
            <a:normAutofit/>
          </a:bodyPr>
          <a:lstStyle/>
          <a:p>
            <a:pPr indent="-228600">
              <a:buFont typeface="Arial" panose="020B0604020202020204" pitchFamily="34" charset="0"/>
              <a:buChar char="•"/>
            </a:pPr>
            <a:r>
              <a:rPr lang="en-US" sz="1400"/>
              <a:t>1. What does the </a:t>
            </a:r>
            <a:r>
              <a:rPr lang="en-US" sz="1400" i="1"/>
              <a:t>–m</a:t>
            </a:r>
            <a:r>
              <a:rPr lang="en-US" sz="1400"/>
              <a:t> option in the useradd command do?</a:t>
            </a:r>
          </a:p>
          <a:p>
            <a:pPr indent="-228600">
              <a:buFont typeface="Arial" panose="020B0604020202020204" pitchFamily="34" charset="0"/>
              <a:buChar char="•"/>
            </a:pPr>
            <a:r>
              <a:rPr lang="en-US" sz="1400"/>
              <a:t>Answer here:</a:t>
            </a:r>
          </a:p>
          <a:p>
            <a:pPr indent="-228600">
              <a:buFont typeface="Arial" panose="020B0604020202020204" pitchFamily="34" charset="0"/>
              <a:buChar char="•"/>
            </a:pPr>
            <a:r>
              <a:rPr lang="en-US" sz="1400"/>
              <a:t>-m -- tells the useradd command to create a home directory for this new user</a:t>
            </a:r>
          </a:p>
          <a:p>
            <a:pPr indent="-228600">
              <a:buFont typeface="Arial" panose="020B0604020202020204" pitchFamily="34" charset="0"/>
              <a:buChar char="•"/>
            </a:pPr>
            <a:endParaRPr lang="en-US" sz="1400"/>
          </a:p>
          <a:p>
            <a:pPr indent="-228600">
              <a:buFont typeface="Arial" panose="020B0604020202020204" pitchFamily="34" charset="0"/>
              <a:buChar char="•"/>
            </a:pPr>
            <a:r>
              <a:rPr lang="en-US" sz="1400"/>
              <a:t>2. What does the </a:t>
            </a:r>
            <a:r>
              <a:rPr lang="en-US" sz="1400" i="1"/>
              <a:t>-3</a:t>
            </a:r>
            <a:r>
              <a:rPr lang="en-US" sz="1400"/>
              <a:t> option in the tail command do?</a:t>
            </a:r>
          </a:p>
          <a:p>
            <a:pPr indent="-228600">
              <a:buFont typeface="Arial" panose="020B0604020202020204" pitchFamily="34" charset="0"/>
              <a:buChar char="•"/>
            </a:pPr>
            <a:r>
              <a:rPr lang="en-US" sz="1400"/>
              <a:t>-3 -- tells tail command how many lines to show from the end of the file</a:t>
            </a:r>
          </a:p>
          <a:p>
            <a:pPr indent="-228600">
              <a:buFont typeface="Arial" panose="020B0604020202020204" pitchFamily="34" charset="0"/>
              <a:buChar char="•"/>
            </a:pPr>
            <a:endParaRPr lang="en-US" sz="1400"/>
          </a:p>
          <a:p>
            <a:pPr indent="-228600">
              <a:buFont typeface="Arial" panose="020B0604020202020204" pitchFamily="34" charset="0"/>
              <a:buChar char="•"/>
            </a:pPr>
            <a:r>
              <a:rPr lang="en-US" sz="1400"/>
              <a:t>3. Which line of the </a:t>
            </a:r>
            <a:r>
              <a:rPr lang="en-US" sz="1400" i="1"/>
              <a:t>/etc/group </a:t>
            </a:r>
            <a:r>
              <a:rPr lang="en-US" sz="1400"/>
              <a:t>file lists members of the “students” group? Copy it here.</a:t>
            </a:r>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r>
              <a:rPr lang="en-US" sz="1400"/>
              <a:t>References:</a:t>
            </a:r>
          </a:p>
          <a:p>
            <a:pPr indent="-228600">
              <a:buFont typeface="Arial" panose="020B0604020202020204" pitchFamily="34" charset="0"/>
              <a:buChar char="•"/>
            </a:pPr>
            <a:r>
              <a:rPr lang="en-US" sz="1400"/>
              <a:t>1. Module 4 – Project Video</a:t>
            </a:r>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p:txBody>
      </p:sp>
      <p:grpSp>
        <p:nvGrpSpPr>
          <p:cNvPr id="12" name="Group 11">
            <a:extLst>
              <a:ext uri="{FF2B5EF4-FFF2-40B4-BE49-F238E27FC236}">
                <a16:creationId xmlns:a16="http://schemas.microsoft.com/office/drawing/2014/main" id="{7D2D829D-2830-5F07-E40B-C351944AB1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3" name="Rectangle 12">
              <a:extLst>
                <a:ext uri="{FF2B5EF4-FFF2-40B4-BE49-F238E27FC236}">
                  <a16:creationId xmlns:a16="http://schemas.microsoft.com/office/drawing/2014/main" id="{521FC5EF-435E-F74E-11C5-A935C7066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F3CE81-94AA-585B-379D-CB757AFCC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4800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 name="Group 2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7" name="Freeform: Shape 2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Oval 2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2" name="Rectangle 3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6" name="Group 35">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37" name="Freeform: Shape 36">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4" y="549275"/>
            <a:ext cx="3565524" cy="3034657"/>
          </a:xfrm>
        </p:spPr>
        <p:txBody>
          <a:bodyPr vert="horz" wrap="square" lIns="0" tIns="0" rIns="0" bIns="0" rtlCol="0" anchor="b" anchorCtr="0">
            <a:normAutofit/>
          </a:bodyPr>
          <a:lstStyle/>
          <a:p>
            <a:pPr>
              <a:lnSpc>
                <a:spcPct val="100000"/>
              </a:lnSpc>
            </a:pPr>
            <a:r>
              <a:rPr lang="en-US" sz="4400" dirty="0"/>
              <a:t>Network Configuration</a:t>
            </a:r>
          </a:p>
        </p:txBody>
      </p:sp>
      <p:grpSp>
        <p:nvGrpSpPr>
          <p:cNvPr id="52" name="Group 51">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53"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295776" y="1363910"/>
            <a:ext cx="7345363" cy="4131766"/>
          </a:xfrm>
          <a:custGeom>
            <a:avLst/>
            <a:gdLst/>
            <a:ahLst/>
            <a:cxnLst/>
            <a:rect l="l" t="t" r="r" b="b"/>
            <a:pathLst>
              <a:path w="7345363" h="5761037">
                <a:moveTo>
                  <a:pt x="0" y="0"/>
                </a:moveTo>
                <a:lnTo>
                  <a:pt x="7345363" y="0"/>
                </a:lnTo>
                <a:lnTo>
                  <a:pt x="7345363" y="5761037"/>
                </a:lnTo>
                <a:lnTo>
                  <a:pt x="0" y="5761037"/>
                </a:lnTo>
                <a:close/>
              </a:path>
            </a:pathLst>
          </a:custGeom>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18</a:t>
            </a:fld>
            <a:endParaRPr lang="en-US">
              <a:solidFill>
                <a:schemeClr val="tx1">
                  <a:alpha val="80000"/>
                </a:schemeClr>
              </a:solidFill>
            </a:endParaRPr>
          </a:p>
        </p:txBody>
      </p:sp>
    </p:spTree>
    <p:extLst>
      <p:ext uri="{BB962C8B-B14F-4D97-AF65-F5344CB8AC3E}">
        <p14:creationId xmlns:p14="http://schemas.microsoft.com/office/powerpoint/2010/main" val="17921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61746" y="739211"/>
            <a:ext cx="6663478" cy="785949"/>
          </a:xfrm>
        </p:spPr>
        <p:txBody>
          <a:bodyPr>
            <a:noAutofit/>
          </a:bodyPr>
          <a:lstStyle/>
          <a:p>
            <a:r>
              <a:rPr lang="en-US" sz="4000" dirty="0"/>
              <a:t>Discover host IP configurations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61747" y="1906438"/>
            <a:ext cx="4447016" cy="4128612"/>
          </a:xfrm>
        </p:spPr>
        <p:txBody>
          <a:bodyPr>
            <a:normAutofit fontScale="85000" lnSpcReduction="20000"/>
          </a:bodyPr>
          <a:lstStyle/>
          <a:p>
            <a:r>
              <a:rPr lang="en-US" sz="1900" dirty="0"/>
              <a:t>1. What is the IP address of your Ubuntu machine? </a:t>
            </a:r>
            <a:r>
              <a:rPr lang="en-US" dirty="0"/>
              <a:t>Answer here: </a:t>
            </a:r>
          </a:p>
          <a:p>
            <a:r>
              <a:rPr lang="en-US" dirty="0"/>
              <a:t>192.168.1.107</a:t>
            </a:r>
          </a:p>
          <a:p>
            <a:r>
              <a:rPr lang="en-US" sz="1900" dirty="0"/>
              <a:t>2. What is the IP address of its default gateway? </a:t>
            </a:r>
            <a:r>
              <a:rPr lang="en-US" dirty="0"/>
              <a:t>Answer here: </a:t>
            </a:r>
          </a:p>
          <a:p>
            <a:r>
              <a:rPr lang="en-US" dirty="0"/>
              <a:t>192.168.1.1</a:t>
            </a:r>
          </a:p>
          <a:p>
            <a:r>
              <a:rPr lang="en-US" sz="1900" dirty="0"/>
              <a:t>3. What is the IP address of its DHCP server? </a:t>
            </a:r>
            <a:r>
              <a:rPr lang="en-US" dirty="0"/>
              <a:t>Answer here: </a:t>
            </a:r>
          </a:p>
          <a:p>
            <a:r>
              <a:rPr lang="en-US" dirty="0"/>
              <a:t>192.168.1.1</a:t>
            </a:r>
          </a:p>
          <a:p>
            <a:r>
              <a:rPr lang="en-US" sz="1900" dirty="0"/>
              <a:t>4. What is the IP address of its DNS server? </a:t>
            </a:r>
            <a:r>
              <a:rPr lang="en-US" dirty="0"/>
              <a:t>Answer here: </a:t>
            </a:r>
          </a:p>
          <a:p>
            <a:r>
              <a:rPr lang="en-US" dirty="0"/>
              <a:t>192.168.1.1</a:t>
            </a:r>
          </a:p>
          <a:p>
            <a:endParaRPr lang="en-US" dirty="0"/>
          </a:p>
          <a:p>
            <a:endParaRPr lang="en-US" dirty="0"/>
          </a:p>
          <a:p>
            <a:endParaRPr lang="en-US" dirty="0"/>
          </a:p>
        </p:txBody>
      </p:sp>
      <p:sp>
        <p:nvSpPr>
          <p:cNvPr id="3" name="Rectangle 2">
            <a:extLst>
              <a:ext uri="{FF2B5EF4-FFF2-40B4-BE49-F238E27FC236}">
                <a16:creationId xmlns:a16="http://schemas.microsoft.com/office/drawing/2014/main" id="{469D4493-CE69-4757-B37D-E2D6F2F806DF}"/>
              </a:ext>
            </a:extLst>
          </p:cNvPr>
          <p:cNvSpPr/>
          <p:nvPr/>
        </p:nvSpPr>
        <p:spPr>
          <a:xfrm>
            <a:off x="6169977" y="1791494"/>
            <a:ext cx="5060276" cy="400110"/>
          </a:xfrm>
          <a:prstGeom prst="rect">
            <a:avLst/>
          </a:prstGeom>
        </p:spPr>
        <p:txBody>
          <a:bodyPr wrap="square">
            <a:spAutoFit/>
          </a:bodyPr>
          <a:lstStyle/>
          <a:p>
            <a:r>
              <a:rPr lang="en-US" dirty="0"/>
              <a:t> </a:t>
            </a:r>
            <a:r>
              <a:rPr lang="en-US" sz="2000" dirty="0"/>
              <a:t>Take a screen capture of the output in Step 12.</a:t>
            </a:r>
          </a:p>
        </p:txBody>
      </p:sp>
      <p:pic>
        <p:nvPicPr>
          <p:cNvPr id="4" name="Picture 3">
            <a:extLst>
              <a:ext uri="{FF2B5EF4-FFF2-40B4-BE49-F238E27FC236}">
                <a16:creationId xmlns:a16="http://schemas.microsoft.com/office/drawing/2014/main" id="{4DEC4E75-AED4-C063-4457-A2F672184BDD}"/>
              </a:ext>
            </a:extLst>
          </p:cNvPr>
          <p:cNvPicPr>
            <a:picLocks noChangeAspect="1"/>
          </p:cNvPicPr>
          <p:nvPr/>
        </p:nvPicPr>
        <p:blipFill>
          <a:blip r:embed="rId2"/>
          <a:stretch>
            <a:fillRect/>
          </a:stretch>
        </p:blipFill>
        <p:spPr>
          <a:xfrm>
            <a:off x="6079390" y="2627586"/>
            <a:ext cx="5258445" cy="4012914"/>
          </a:xfrm>
          <a:prstGeom prst="rect">
            <a:avLst/>
          </a:prstGeom>
        </p:spPr>
      </p:pic>
    </p:spTree>
    <p:extLst>
      <p:ext uri="{BB962C8B-B14F-4D97-AF65-F5344CB8AC3E}">
        <p14:creationId xmlns:p14="http://schemas.microsoft.com/office/powerpoint/2010/main" val="323247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Introduction</a:t>
            </a:r>
          </a:p>
        </p:txBody>
      </p:sp>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42" b="42"/>
          <a:stretch/>
        </p:blipFill>
        <p:spPr>
          <a:xfrm>
            <a:off x="-113220" y="0"/>
            <a:ext cx="316731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t="42" b="42"/>
          <a:stretch/>
        </p:blipFill>
        <p:spPr>
          <a:xfrm>
            <a:off x="3041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a:bodyPr>
          <a:lstStyle/>
          <a:p>
            <a:r>
              <a:rPr lang="en-US" dirty="0"/>
              <a:t>This final project is a compilation of all the work that I have completed as part of CEIS 106- Introduction to Operating Systems.</a:t>
            </a:r>
          </a:p>
        </p:txBody>
      </p:sp>
      <p:pic>
        <p:nvPicPr>
          <p:cNvPr id="9" name="Picture Placeholder 24" descr="Digital Graph Screen">
            <a:extLst>
              <a:ext uri="{FF2B5EF4-FFF2-40B4-BE49-F238E27FC236}">
                <a16:creationId xmlns:a16="http://schemas.microsoft.com/office/drawing/2014/main" id="{0BA02271-9951-CA4B-0A8D-CE80176A581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42" b="42"/>
          <a:stretch/>
        </p:blipFill>
        <p:spPr>
          <a:xfrm>
            <a:off x="6083300" y="0"/>
            <a:ext cx="3054350" cy="3776663"/>
          </a:xfrm>
        </p:spPr>
      </p:pic>
      <p:pic>
        <p:nvPicPr>
          <p:cNvPr id="10" name="Picture Placeholder 19" descr="Data Points Digital background">
            <a:extLst>
              <a:ext uri="{FF2B5EF4-FFF2-40B4-BE49-F238E27FC236}">
                <a16:creationId xmlns:a16="http://schemas.microsoft.com/office/drawing/2014/main" id="{2C479A38-4FC7-03F5-801F-F13177FA089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42" b="42"/>
          <a:stretch/>
        </p:blipFill>
        <p:spPr>
          <a:xfrm>
            <a:off x="9150096" y="0"/>
            <a:ext cx="3167316" cy="3776472"/>
          </a:xfrm>
          <a:prstGeom prst="rect">
            <a:avLst/>
          </a:prstGeom>
          <a:solidFill>
            <a:schemeClr val="accent5"/>
          </a:solidFill>
        </p:spPr>
      </p:pic>
    </p:spTree>
    <p:extLst>
      <p:ext uri="{BB962C8B-B14F-4D97-AF65-F5344CB8AC3E}">
        <p14:creationId xmlns:p14="http://schemas.microsoft.com/office/powerpoint/2010/main" val="215888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60" name="Freeform: Shape 5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Freeform: Shape 6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64" name="Rectangle 6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550863" y="549275"/>
            <a:ext cx="4500562" cy="1562959"/>
          </a:xfrm>
        </p:spPr>
        <p:txBody>
          <a:bodyPr vert="horz" wrap="square" lIns="0" tIns="0" rIns="0" bIns="0" rtlCol="0" anchor="t" anchorCtr="0">
            <a:normAutofit/>
          </a:bodyPr>
          <a:lstStyle/>
          <a:p>
            <a:pPr>
              <a:lnSpc>
                <a:spcPct val="100000"/>
              </a:lnSpc>
            </a:pPr>
            <a:r>
              <a:rPr lang="en-US" kern="1200" dirty="0">
                <a:solidFill>
                  <a:schemeClr val="tx1"/>
                </a:solidFill>
                <a:latin typeface="+mj-lt"/>
                <a:ea typeface="+mj-ea"/>
                <a:cs typeface="+mj-cs"/>
              </a:rPr>
              <a:t>Manage network interfaces</a:t>
            </a:r>
          </a:p>
        </p:txBody>
      </p:sp>
      <p:sp>
        <p:nvSpPr>
          <p:cNvPr id="65" name="Freeform: Shape 64">
            <a:extLst>
              <a:ext uri="{FF2B5EF4-FFF2-40B4-BE49-F238E27FC236}">
                <a16:creationId xmlns:a16="http://schemas.microsoft.com/office/drawing/2014/main" id="{DE950493-A53F-4D4C-9157-A238C4B2A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5000"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2" name="Group 41">
            <a:extLst>
              <a:ext uri="{FF2B5EF4-FFF2-40B4-BE49-F238E27FC236}">
                <a16:creationId xmlns:a16="http://schemas.microsoft.com/office/drawing/2014/main" id="{FF1EAF9B-8869-450E-98BF-FD6EA6564B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6428" y="1748729"/>
            <a:ext cx="1262947" cy="1335600"/>
            <a:chOff x="2678417" y="2427951"/>
            <a:chExt cx="1262947" cy="1335600"/>
          </a:xfrm>
        </p:grpSpPr>
        <p:sp>
          <p:nvSpPr>
            <p:cNvPr id="43" name="Freeform: Shape 42">
              <a:extLst>
                <a:ext uri="{FF2B5EF4-FFF2-40B4-BE49-F238E27FC236}">
                  <a16:creationId xmlns:a16="http://schemas.microsoft.com/office/drawing/2014/main" id="{8111FAA4-0B90-446B-9555-B7A9CB2C91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A88E536E-9DE6-4085-9258-450A10AD0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Rectangle 45">
            <a:extLst>
              <a:ext uri="{FF2B5EF4-FFF2-40B4-BE49-F238E27FC236}">
                <a16:creationId xmlns:a16="http://schemas.microsoft.com/office/drawing/2014/main" id="{D20AE261-8977-4583-A036-88CC1CE1A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ext Placeholder 6">
            <a:extLst>
              <a:ext uri="{FF2B5EF4-FFF2-40B4-BE49-F238E27FC236}">
                <a16:creationId xmlns:a16="http://schemas.microsoft.com/office/drawing/2014/main" id="{3B49E3A1-F9FF-C731-B832-9D7AE38FC558}"/>
              </a:ext>
            </a:extLst>
          </p:cNvPr>
          <p:cNvGraphicFramePr>
            <a:graphicFrameLocks noGrp="1"/>
          </p:cNvGraphicFramePr>
          <p:nvPr>
            <p:ph idx="4294967295"/>
            <p:extLst>
              <p:ext uri="{D42A27DB-BD31-4B8C-83A1-F6EECF244321}">
                <p14:modId xmlns:p14="http://schemas.microsoft.com/office/powerpoint/2010/main" val="1996112518"/>
              </p:ext>
            </p:extLst>
          </p:nvPr>
        </p:nvGraphicFramePr>
        <p:xfrm>
          <a:off x="5267325" y="549274"/>
          <a:ext cx="6373813" cy="5803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03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6" y="1023762"/>
            <a:ext cx="2739435" cy="1694448"/>
          </a:xfrm>
        </p:spPr>
        <p:txBody>
          <a:bodyPr>
            <a:normAutofit fontScale="90000"/>
          </a:bodyPr>
          <a:lstStyle/>
          <a:p>
            <a:r>
              <a:rPr lang="en-US" sz="4400" dirty="0"/>
              <a:t>Use network utilities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940152"/>
            <a:ext cx="2739435" cy="2688559"/>
          </a:xfrm>
        </p:spPr>
        <p:txBody>
          <a:bodyPr/>
          <a:lstStyle/>
          <a:p>
            <a:r>
              <a:rPr lang="en-US" sz="2000" dirty="0"/>
              <a:t>Take a screen capture of the output in Step 7 and Step 8.</a:t>
            </a:r>
            <a:endParaRPr lang="en-US" dirty="0"/>
          </a:p>
        </p:txBody>
      </p:sp>
      <p:pic>
        <p:nvPicPr>
          <p:cNvPr id="3" name="Picture 2" descr="A screenshot of a computer&#10;&#10;Description automatically generated">
            <a:extLst>
              <a:ext uri="{FF2B5EF4-FFF2-40B4-BE49-F238E27FC236}">
                <a16:creationId xmlns:a16="http://schemas.microsoft.com/office/drawing/2014/main" id="{B172073E-241D-1A6F-60F4-4E0A07A38FD9}"/>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b="1467"/>
          <a:stretch/>
        </p:blipFill>
        <p:spPr>
          <a:xfrm>
            <a:off x="4927601" y="690880"/>
            <a:ext cx="6136216" cy="5750560"/>
          </a:xfrm>
          <a:prstGeom prst="rect">
            <a:avLst/>
          </a:prstGeom>
        </p:spPr>
      </p:pic>
    </p:spTree>
    <p:extLst>
      <p:ext uri="{BB962C8B-B14F-4D97-AF65-F5344CB8AC3E}">
        <p14:creationId xmlns:p14="http://schemas.microsoft.com/office/powerpoint/2010/main" val="195573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22</a:t>
            </a:fld>
            <a:endParaRPr lang="en-US"/>
          </a:p>
        </p:txBody>
      </p:sp>
      <p:sp>
        <p:nvSpPr>
          <p:cNvPr id="11" name="TextBox 10">
            <a:extLst>
              <a:ext uri="{FF2B5EF4-FFF2-40B4-BE49-F238E27FC236}">
                <a16:creationId xmlns:a16="http://schemas.microsoft.com/office/drawing/2014/main" id="{46F0F829-D77A-1BF4-DE42-8044E76A16F4}"/>
              </a:ext>
            </a:extLst>
          </p:cNvPr>
          <p:cNvSpPr txBox="1"/>
          <p:nvPr/>
        </p:nvSpPr>
        <p:spPr>
          <a:xfrm>
            <a:off x="1345721" y="1277510"/>
            <a:ext cx="7761616" cy="1569660"/>
          </a:xfrm>
          <a:prstGeom prst="rect">
            <a:avLst/>
          </a:prstGeom>
          <a:noFill/>
        </p:spPr>
        <p:txBody>
          <a:bodyPr wrap="square">
            <a:spAutoFit/>
          </a:bodyPr>
          <a:lstStyle/>
          <a:p>
            <a:r>
              <a:rPr lang="en-US" sz="4800" dirty="0"/>
              <a:t>System Performance Monitoring</a:t>
            </a:r>
          </a:p>
        </p:txBody>
      </p:sp>
    </p:spTree>
    <p:extLst>
      <p:ext uri="{BB962C8B-B14F-4D97-AF65-F5344CB8AC3E}">
        <p14:creationId xmlns:p14="http://schemas.microsoft.com/office/powerpoint/2010/main" val="388839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oup 27">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9" name="Freeform: Shape 28">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pPr>
              <a:lnSpc>
                <a:spcPct val="100000"/>
              </a:lnSpc>
            </a:pPr>
            <a:r>
              <a:rPr lang="en-US" sz="4800"/>
              <a:t>Monitor network bandwidth usage</a:t>
            </a:r>
          </a:p>
        </p:txBody>
      </p:sp>
      <p:grpSp>
        <p:nvGrpSpPr>
          <p:cNvPr id="32" name="Group 31">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3"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0863" y="3803406"/>
            <a:ext cx="3565525" cy="2289419"/>
          </a:xfrm>
        </p:spPr>
        <p:txBody>
          <a:bodyPr vert="horz" wrap="square" lIns="0" tIns="0" rIns="0" bIns="0" rtlCol="0">
            <a:normAutofit/>
          </a:bodyPr>
          <a:lstStyle/>
          <a:p>
            <a:pPr>
              <a:lnSpc>
                <a:spcPct val="100000"/>
              </a:lnSpc>
            </a:pPr>
            <a:r>
              <a:rPr lang="en-US" sz="2000" dirty="0"/>
              <a:t>Take a screenshot of the output in </a:t>
            </a:r>
            <a:r>
              <a:rPr lang="en-US" sz="2000"/>
              <a:t>Step 4.</a:t>
            </a:r>
          </a:p>
        </p:txBody>
      </p:sp>
      <p:pic>
        <p:nvPicPr>
          <p:cNvPr id="3" name="Picture 2">
            <a:extLst>
              <a:ext uri="{FF2B5EF4-FFF2-40B4-BE49-F238E27FC236}">
                <a16:creationId xmlns:a16="http://schemas.microsoft.com/office/drawing/2014/main" id="{836C2284-1F23-1965-9064-D8AAC2BE1626}"/>
              </a:ext>
            </a:extLst>
          </p:cNvPr>
          <p:cNvPicPr>
            <a:picLocks noChangeAspect="1"/>
          </p:cNvPicPr>
          <p:nvPr/>
        </p:nvPicPr>
        <p:blipFill>
          <a:blip r:embed="rId2"/>
          <a:stretch>
            <a:fillRect/>
          </a:stretch>
        </p:blipFill>
        <p:spPr>
          <a:xfrm>
            <a:off x="4295776" y="629374"/>
            <a:ext cx="7345363" cy="5600839"/>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321680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dirty="0"/>
              <a:t>Monitor Linux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61802" y="2743200"/>
            <a:ext cx="4646905" cy="3613149"/>
          </a:xfrm>
        </p:spPr>
        <p:txBody>
          <a:bodyPr vert="horz" lIns="91440" tIns="45720" rIns="91440" bIns="45720" rtlCol="0" anchor="ctr">
            <a:normAutofit/>
          </a:bodyPr>
          <a:lstStyle/>
          <a:p>
            <a:pPr indent="-228600">
              <a:buFont typeface="Arial" panose="020B0604020202020204" pitchFamily="34" charset="0"/>
              <a:buChar char="•"/>
            </a:pPr>
            <a:r>
              <a:rPr lang="en-US" sz="1400"/>
              <a:t>1. What is the default action of the </a:t>
            </a:r>
            <a:r>
              <a:rPr lang="en-US" sz="1400" i="1"/>
              <a:t>15 SIGTERM </a:t>
            </a:r>
            <a:r>
              <a:rPr lang="en-US" sz="1400"/>
              <a:t>kill signal?</a:t>
            </a:r>
          </a:p>
          <a:p>
            <a:pPr indent="-228600">
              <a:buFont typeface="Arial" panose="020B0604020202020204" pitchFamily="34" charset="0"/>
              <a:buChar char="•"/>
            </a:pPr>
            <a:r>
              <a:rPr lang="en-US" sz="1400"/>
              <a:t>Answer here: Kill the highlighted process.</a:t>
            </a:r>
          </a:p>
          <a:p>
            <a:pPr indent="-228600">
              <a:buFont typeface="Arial" panose="020B0604020202020204" pitchFamily="34" charset="0"/>
              <a:buChar char="•"/>
            </a:pPr>
            <a:endParaRPr lang="en-US" sz="1400"/>
          </a:p>
          <a:p>
            <a:pPr indent="-228600">
              <a:buFont typeface="Arial" panose="020B0604020202020204" pitchFamily="34" charset="0"/>
              <a:buChar char="•"/>
            </a:pPr>
            <a:r>
              <a:rPr lang="en-US" sz="1400"/>
              <a:t>2. In the System Monitor window, click on </a:t>
            </a:r>
            <a:r>
              <a:rPr lang="en-US" sz="1400" i="1"/>
              <a:t>% CPU </a:t>
            </a:r>
            <a:r>
              <a:rPr lang="en-US" sz="1400"/>
              <a:t>to sort the processes by CPU load. Which process shows the highest percentage of CPU usage?</a:t>
            </a:r>
          </a:p>
          <a:p>
            <a:pPr indent="-228600">
              <a:buFont typeface="Arial" panose="020B0604020202020204" pitchFamily="34" charset="0"/>
              <a:buChar char="•"/>
            </a:pPr>
            <a:r>
              <a:rPr lang="en-US" sz="1400"/>
              <a:t>Answer here: gnome shell (GUI)</a:t>
            </a:r>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r>
              <a:rPr lang="en-US" sz="1400"/>
              <a:t>References:</a:t>
            </a:r>
          </a:p>
          <a:p>
            <a:pPr indent="-228600">
              <a:buFont typeface="Arial" panose="020B0604020202020204" pitchFamily="34" charset="0"/>
              <a:buChar char="•"/>
            </a:pPr>
            <a:r>
              <a:rPr lang="en-US" sz="1400"/>
              <a:t>1. Module 6 Video</a:t>
            </a:r>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a:p>
            <a:pPr indent="-228600">
              <a:buFont typeface="Arial" panose="020B0604020202020204" pitchFamily="34" charset="0"/>
              <a:buChar char="•"/>
            </a:pPr>
            <a:endParaRPr lang="en-US" sz="1400"/>
          </a:p>
        </p:txBody>
      </p:sp>
      <p:pic>
        <p:nvPicPr>
          <p:cNvPr id="9" name="Picture 8" descr="Electronic circuit board">
            <a:extLst>
              <a:ext uri="{FF2B5EF4-FFF2-40B4-BE49-F238E27FC236}">
                <a16:creationId xmlns:a16="http://schemas.microsoft.com/office/drawing/2014/main" id="{1D85006A-8D6D-7399-84DF-39D6E800929B}"/>
              </a:ext>
            </a:extLst>
          </p:cNvPr>
          <p:cNvPicPr>
            <a:picLocks noChangeAspect="1"/>
          </p:cNvPicPr>
          <p:nvPr/>
        </p:nvPicPr>
        <p:blipFill rotWithShape="1">
          <a:blip r:embed="rId2"/>
          <a:srcRect l="36216" r="4384" b="-2"/>
          <a:stretch/>
        </p:blipFill>
        <p:spPr>
          <a:xfrm>
            <a:off x="6096000" y="1"/>
            <a:ext cx="6102825" cy="6858000"/>
          </a:xfrm>
          <a:prstGeom prst="rect">
            <a:avLst/>
          </a:prstGeom>
        </p:spPr>
      </p:pic>
    </p:spTree>
    <p:extLst>
      <p:ext uri="{BB962C8B-B14F-4D97-AF65-F5344CB8AC3E}">
        <p14:creationId xmlns:p14="http://schemas.microsoft.com/office/powerpoint/2010/main" val="143011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7"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rot="16200000">
            <a:off x="-1325880" y="1947672"/>
            <a:ext cx="5961888" cy="2788920"/>
          </a:xfrm>
        </p:spPr>
        <p:txBody>
          <a:bodyPr vert="horz" lIns="91440" tIns="45720" rIns="91440" bIns="45720" rtlCol="0" anchor="ctr">
            <a:normAutofit/>
          </a:bodyPr>
          <a:lstStyle/>
          <a:p>
            <a:r>
              <a:rPr lang="en-US" sz="4800" kern="1200">
                <a:solidFill>
                  <a:schemeClr val="bg1"/>
                </a:solidFill>
                <a:latin typeface="+mj-lt"/>
                <a:ea typeface="+mj-ea"/>
                <a:cs typeface="+mj-cs"/>
              </a:rPr>
              <a:t>Monitor user activities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071068" y="841247"/>
            <a:ext cx="6877878" cy="5120640"/>
          </a:xfrm>
        </p:spPr>
        <p:txBody>
          <a:bodyPr vert="horz" lIns="91440" tIns="45720" rIns="91440" bIns="45720" rtlCol="0" anchor="ctr">
            <a:normAutofit/>
          </a:bodyPr>
          <a:lstStyle/>
          <a:p>
            <a:pPr indent="-228600">
              <a:buFont typeface="Arial" panose="020B0604020202020204" pitchFamily="34" charset="0"/>
              <a:buChar char="•"/>
            </a:pPr>
            <a:r>
              <a:rPr lang="en-US" sz="1800">
                <a:solidFill>
                  <a:schemeClr val="tx2"/>
                </a:solidFill>
              </a:rPr>
              <a:t>Issue the </a:t>
            </a:r>
            <a:r>
              <a:rPr lang="en-US" sz="1800" b="1">
                <a:solidFill>
                  <a:schemeClr val="tx2"/>
                </a:solidFill>
              </a:rPr>
              <a:t>sudo  accton  on </a:t>
            </a:r>
            <a:r>
              <a:rPr lang="en-US" sz="1800">
                <a:solidFill>
                  <a:schemeClr val="tx2"/>
                </a:solidFill>
              </a:rPr>
              <a:t>command to turn on GNC accounting. Run the </a:t>
            </a:r>
            <a:r>
              <a:rPr lang="en-US" sz="1800" b="1">
                <a:solidFill>
                  <a:schemeClr val="tx2"/>
                </a:solidFill>
              </a:rPr>
              <a:t>sudo  updatedb </a:t>
            </a:r>
            <a:r>
              <a:rPr lang="en-US" sz="1800">
                <a:solidFill>
                  <a:schemeClr val="tx2"/>
                </a:solidFill>
              </a:rPr>
              <a:t>command. Enter </a:t>
            </a:r>
            <a:r>
              <a:rPr lang="en-US" sz="1800" b="1">
                <a:solidFill>
                  <a:schemeClr val="tx2"/>
                </a:solidFill>
              </a:rPr>
              <a:t>lastcomm  updatedb</a:t>
            </a:r>
            <a:r>
              <a:rPr lang="en-US" sz="1800">
                <a:solidFill>
                  <a:schemeClr val="tx2"/>
                </a:solidFill>
              </a:rPr>
              <a:t> to check if the </a:t>
            </a:r>
            <a:r>
              <a:rPr lang="en-US" sz="1800" i="1">
                <a:solidFill>
                  <a:schemeClr val="tx2"/>
                </a:solidFill>
              </a:rPr>
              <a:t>updatedb</a:t>
            </a:r>
            <a:r>
              <a:rPr lang="en-US" sz="1800">
                <a:solidFill>
                  <a:schemeClr val="tx2"/>
                </a:solidFill>
              </a:rPr>
              <a:t> command was executed before. Remember to turn off GNC accounting (</a:t>
            </a:r>
            <a:r>
              <a:rPr lang="en-US" sz="1800" b="1">
                <a:solidFill>
                  <a:schemeClr val="tx2"/>
                </a:solidFill>
              </a:rPr>
              <a:t>sudo  accton  off</a:t>
            </a:r>
            <a:r>
              <a:rPr lang="en-US" sz="1800">
                <a:solidFill>
                  <a:schemeClr val="tx2"/>
                </a:solidFill>
              </a:rPr>
              <a:t>) after answering the questions.</a:t>
            </a:r>
          </a:p>
          <a:p>
            <a:pPr indent="-228600">
              <a:buFont typeface="Arial" panose="020B0604020202020204" pitchFamily="34" charset="0"/>
              <a:buChar char="•"/>
            </a:pPr>
            <a:r>
              <a:rPr lang="en-US" sz="1800">
                <a:solidFill>
                  <a:schemeClr val="tx2"/>
                </a:solidFill>
              </a:rPr>
              <a:t>1. What flag value is displayed in the output?</a:t>
            </a:r>
          </a:p>
          <a:p>
            <a:pPr indent="-228600">
              <a:buFont typeface="Arial" panose="020B0604020202020204" pitchFamily="34" charset="0"/>
              <a:buChar char="•"/>
            </a:pPr>
            <a:r>
              <a:rPr lang="en-US" sz="1800">
                <a:solidFill>
                  <a:schemeClr val="tx2"/>
                </a:solidFill>
              </a:rPr>
              <a:t>Answer here: s  --”super user”</a:t>
            </a:r>
          </a:p>
          <a:p>
            <a:pPr indent="-228600">
              <a:buFont typeface="Arial" panose="020B0604020202020204" pitchFamily="34" charset="0"/>
              <a:buChar char="•"/>
            </a:pPr>
            <a:endParaRPr lang="en-US" sz="1800">
              <a:solidFill>
                <a:schemeClr val="tx2"/>
              </a:solidFill>
            </a:endParaRPr>
          </a:p>
          <a:p>
            <a:pPr indent="-228600">
              <a:buFont typeface="Arial" panose="020B0604020202020204" pitchFamily="34" charset="0"/>
              <a:buChar char="•"/>
            </a:pPr>
            <a:r>
              <a:rPr lang="en-US" sz="1800">
                <a:solidFill>
                  <a:schemeClr val="tx2"/>
                </a:solidFill>
              </a:rPr>
              <a:t>2. Why is the name of the user who ran the processes shown as root, not student?</a:t>
            </a:r>
          </a:p>
          <a:p>
            <a:pPr indent="-228600">
              <a:buFont typeface="Arial" panose="020B0604020202020204" pitchFamily="34" charset="0"/>
              <a:buChar char="•"/>
            </a:pPr>
            <a:r>
              <a:rPr lang="en-US" sz="1800">
                <a:solidFill>
                  <a:schemeClr val="tx2"/>
                </a:solidFill>
              </a:rPr>
              <a:t>Answer here: </a:t>
            </a:r>
          </a:p>
          <a:p>
            <a:pPr indent="-228600">
              <a:buFont typeface="Arial" panose="020B0604020202020204" pitchFamily="34" charset="0"/>
              <a:buChar char="•"/>
            </a:pPr>
            <a:endParaRPr lang="en-US" sz="1800">
              <a:solidFill>
                <a:schemeClr val="tx2"/>
              </a:solidFill>
            </a:endParaRPr>
          </a:p>
          <a:p>
            <a:pPr indent="-228600">
              <a:buFont typeface="Arial" panose="020B0604020202020204" pitchFamily="34" charset="0"/>
              <a:buChar char="•"/>
            </a:pPr>
            <a:r>
              <a:rPr lang="en-US" sz="1800">
                <a:solidFill>
                  <a:schemeClr val="tx2"/>
                </a:solidFill>
              </a:rPr>
              <a:t>References:</a:t>
            </a:r>
          </a:p>
          <a:p>
            <a:pPr indent="-228600">
              <a:buFont typeface="Arial" panose="020B0604020202020204" pitchFamily="34" charset="0"/>
              <a:buChar char="•"/>
            </a:pPr>
            <a:r>
              <a:rPr lang="en-US" sz="1800">
                <a:solidFill>
                  <a:schemeClr val="tx2"/>
                </a:solidFill>
              </a:rPr>
              <a:t>1. Module 6 video</a:t>
            </a:r>
          </a:p>
          <a:p>
            <a:pPr indent="-228600">
              <a:buFont typeface="Arial" panose="020B0604020202020204" pitchFamily="34" charset="0"/>
              <a:buChar char="•"/>
            </a:pPr>
            <a:endParaRPr lang="en-US" sz="1800">
              <a:solidFill>
                <a:schemeClr val="tx2"/>
              </a:solidFill>
            </a:endParaRPr>
          </a:p>
        </p:txBody>
      </p:sp>
    </p:spTree>
    <p:extLst>
      <p:ext uri="{BB962C8B-B14F-4D97-AF65-F5344CB8AC3E}">
        <p14:creationId xmlns:p14="http://schemas.microsoft.com/office/powerpoint/2010/main" val="3186220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26</a:t>
            </a:fld>
            <a:endParaRPr lang="en-US"/>
          </a:p>
        </p:txBody>
      </p:sp>
      <p:sp>
        <p:nvSpPr>
          <p:cNvPr id="11" name="TextBox 10">
            <a:extLst>
              <a:ext uri="{FF2B5EF4-FFF2-40B4-BE49-F238E27FC236}">
                <a16:creationId xmlns:a16="http://schemas.microsoft.com/office/drawing/2014/main" id="{46F0F829-D77A-1BF4-DE42-8044E76A16F4}"/>
              </a:ext>
            </a:extLst>
          </p:cNvPr>
          <p:cNvSpPr txBox="1"/>
          <p:nvPr/>
        </p:nvSpPr>
        <p:spPr>
          <a:xfrm>
            <a:off x="4256297" y="274605"/>
            <a:ext cx="3818029" cy="1015663"/>
          </a:xfrm>
          <a:prstGeom prst="rect">
            <a:avLst/>
          </a:prstGeom>
          <a:noFill/>
        </p:spPr>
        <p:txBody>
          <a:bodyPr wrap="square">
            <a:spAutoFit/>
          </a:bodyPr>
          <a:lstStyle/>
          <a:p>
            <a:r>
              <a:rPr lang="en-US" sz="6000" dirty="0"/>
              <a:t>Challenges</a:t>
            </a:r>
          </a:p>
        </p:txBody>
      </p:sp>
      <p:sp>
        <p:nvSpPr>
          <p:cNvPr id="6" name="TextBox 5">
            <a:extLst>
              <a:ext uri="{FF2B5EF4-FFF2-40B4-BE49-F238E27FC236}">
                <a16:creationId xmlns:a16="http://schemas.microsoft.com/office/drawing/2014/main" id="{153B0327-8590-5418-2E6D-B31751187819}"/>
              </a:ext>
            </a:extLst>
          </p:cNvPr>
          <p:cNvSpPr txBox="1"/>
          <p:nvPr/>
        </p:nvSpPr>
        <p:spPr>
          <a:xfrm>
            <a:off x="2053086" y="1854679"/>
            <a:ext cx="950630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Linux is case sensitive compared to Windows.</a:t>
            </a:r>
          </a:p>
          <a:p>
            <a:pPr marL="285750" indent="-285750">
              <a:buFont typeface="Arial" panose="020B0604020202020204" pitchFamily="34" charset="0"/>
              <a:buChar char="•"/>
            </a:pPr>
            <a:r>
              <a:rPr lang="en-US" dirty="0"/>
              <a:t>Learning to navigate the root directory, and the meta characters different usage in the CLI.</a:t>
            </a:r>
          </a:p>
          <a:p>
            <a:pPr marL="285750" indent="-285750">
              <a:buFont typeface="Arial" panose="020B0604020202020204" pitchFamily="34" charset="0"/>
              <a:buChar char="•"/>
            </a:pPr>
            <a:r>
              <a:rPr lang="en-US" dirty="0"/>
              <a:t>Learning the commands and how they can be used for more than one function.</a:t>
            </a:r>
          </a:p>
          <a:p>
            <a:pPr marL="285750" indent="-285750">
              <a:buFont typeface="Arial" panose="020B0604020202020204" pitchFamily="34" charset="0"/>
              <a:buChar char="•"/>
            </a:pPr>
            <a:r>
              <a:rPr lang="en-US" dirty="0"/>
              <a:t>Learning how to navigate/differentiate the vim, nano, and bash.</a:t>
            </a:r>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94575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8220973" y="628857"/>
            <a:ext cx="3188689" cy="414940"/>
          </a:xfrm>
        </p:spPr>
        <p:txBody>
          <a:bodyPr anchor="b" anchorCtr="0">
            <a:normAutofit fontScale="90000"/>
          </a:bodyPr>
          <a:lstStyle/>
          <a:p>
            <a:r>
              <a:rPr lang="en-US" dirty="0"/>
              <a:t>Career Skills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824159" y="1043797"/>
            <a:ext cx="3706273" cy="5454530"/>
          </a:xfrm>
        </p:spPr>
        <p:txBody>
          <a:bodyPr>
            <a:normAutofit/>
          </a:bodyPr>
          <a:lstStyle/>
          <a:p>
            <a:pPr marL="342900" indent="-342900">
              <a:lnSpc>
                <a:spcPct val="100000"/>
              </a:lnSpc>
              <a:buFont typeface="Arial" panose="020B0604020202020204" pitchFamily="34" charset="0"/>
              <a:buChar char="•"/>
            </a:pPr>
            <a:r>
              <a:rPr lang="en-US" dirty="0"/>
              <a:t>Creating scripts to automate tasks</a:t>
            </a:r>
          </a:p>
          <a:p>
            <a:pPr marL="342900" indent="-342900">
              <a:lnSpc>
                <a:spcPct val="100000"/>
              </a:lnSpc>
              <a:buFont typeface="Arial" panose="020B0604020202020204" pitchFamily="34" charset="0"/>
              <a:buChar char="•"/>
            </a:pPr>
            <a:r>
              <a:rPr lang="en-US" dirty="0"/>
              <a:t>Navigating the file system</a:t>
            </a:r>
          </a:p>
          <a:p>
            <a:pPr marL="342900" indent="-342900">
              <a:lnSpc>
                <a:spcPct val="100000"/>
              </a:lnSpc>
              <a:buFont typeface="Arial" panose="020B0604020202020204" pitchFamily="34" charset="0"/>
              <a:buChar char="•"/>
            </a:pPr>
            <a:r>
              <a:rPr lang="en-US" dirty="0"/>
              <a:t>Setting permissions for the user and files</a:t>
            </a:r>
          </a:p>
          <a:p>
            <a:pPr marL="342900" indent="-342900">
              <a:lnSpc>
                <a:spcPct val="100000"/>
              </a:lnSpc>
              <a:buFont typeface="Arial" panose="020B0604020202020204" pitchFamily="34" charset="0"/>
              <a:buChar char="•"/>
            </a:pPr>
            <a:r>
              <a:rPr lang="en-US" dirty="0"/>
              <a:t>Hands-on experience using Linux, administrative tasks, and using the CLI</a:t>
            </a:r>
          </a:p>
          <a:p>
            <a:pPr marL="342900" indent="-342900">
              <a:lnSpc>
                <a:spcPct val="100000"/>
              </a:lnSpc>
              <a:buFont typeface="Arial" panose="020B0604020202020204" pitchFamily="34" charset="0"/>
              <a:buChar char="•"/>
            </a:pPr>
            <a:r>
              <a:rPr lang="en-US" dirty="0"/>
              <a:t>Using the system monitoring tools</a:t>
            </a:r>
          </a:p>
          <a:p>
            <a:pPr marL="342900" indent="-342900">
              <a:lnSpc>
                <a:spcPct val="100000"/>
              </a:lnSpc>
              <a:buFont typeface="Arial" panose="020B0604020202020204" pitchFamily="34" charset="0"/>
              <a:buChar char="•"/>
            </a:pPr>
            <a:r>
              <a:rPr lang="en-US" dirty="0"/>
              <a:t>Learning common Linux commands</a:t>
            </a:r>
          </a:p>
          <a:p>
            <a:pPr marL="342900" indent="-342900">
              <a:lnSpc>
                <a:spcPct val="100000"/>
              </a:lnSpc>
              <a:buFont typeface="Arial" panose="020B0604020202020204" pitchFamily="34" charset="0"/>
              <a:buChar char="•"/>
            </a:pPr>
            <a:r>
              <a:rPr lang="en-US" dirty="0"/>
              <a:t>Monitoring network usage</a:t>
            </a:r>
          </a:p>
          <a:p>
            <a:endParaRPr lang="en-US" dirty="0"/>
          </a:p>
        </p:txBody>
      </p:sp>
    </p:spTree>
    <p:extLst>
      <p:ext uri="{BB962C8B-B14F-4D97-AF65-F5344CB8AC3E}">
        <p14:creationId xmlns:p14="http://schemas.microsoft.com/office/powerpoint/2010/main" val="104064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err="1"/>
              <a:t>Conslucion</a:t>
            </a:r>
            <a:endParaRPr lang="en-US" dirty="0"/>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2411" y="4508500"/>
            <a:ext cx="6221412" cy="1563688"/>
          </a:xfrm>
        </p:spPr>
        <p:txBody>
          <a:bodyPr>
            <a:normAutofit fontScale="92500" lnSpcReduction="10000"/>
          </a:bodyPr>
          <a:lstStyle/>
          <a:p>
            <a:r>
              <a:rPr lang="en-US" dirty="0"/>
              <a:t>This semester taught me a lot about the Linux operating system. We learned its value to business processes and programmers.  I enjoyed learning about Linux, and while at no means am I an expert, I do look forward to using it more effectively in the future. </a:t>
            </a:r>
          </a:p>
          <a:p>
            <a:endParaRPr lang="en-US" dirty="0"/>
          </a:p>
        </p:txBody>
      </p:sp>
    </p:spTree>
    <p:extLst>
      <p:ext uri="{BB962C8B-B14F-4D97-AF65-F5344CB8AC3E}">
        <p14:creationId xmlns:p14="http://schemas.microsoft.com/office/powerpoint/2010/main" val="352156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Linux Filesystem Hierarchy</a:t>
            </a: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56002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5" name="Freeform: Shape 34">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Oval 35">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Freeform: Shape 37">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40" name="Rectangle 3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01412" y="549275"/>
            <a:ext cx="5437185" cy="1997855"/>
          </a:xfrm>
        </p:spPr>
        <p:txBody>
          <a:bodyPr vert="horz" wrap="square" lIns="0" tIns="0" rIns="0" bIns="0" rtlCol="0" anchor="b" anchorCtr="0">
            <a:normAutofit/>
          </a:bodyPr>
          <a:lstStyle/>
          <a:p>
            <a:pPr>
              <a:lnSpc>
                <a:spcPct val="100000"/>
              </a:lnSpc>
              <a:spcAft>
                <a:spcPts val="1200"/>
              </a:spcAft>
            </a:pPr>
            <a:r>
              <a:rPr lang="en-US" sz="4800"/>
              <a:t>Create directories and files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201410" y="2677306"/>
            <a:ext cx="5437187" cy="3415519"/>
          </a:xfrm>
        </p:spPr>
        <p:txBody>
          <a:bodyPr vert="horz" wrap="square" lIns="0" tIns="0" rIns="0" bIns="0" rtlCol="0" anchor="t">
            <a:normAutofit/>
          </a:bodyPr>
          <a:lstStyle/>
          <a:p>
            <a:pPr indent="-228600">
              <a:buFont typeface="Arial" panose="020B0604020202020204" pitchFamily="34" charset="0"/>
              <a:buChar char="•"/>
            </a:pPr>
            <a:r>
              <a:rPr lang="en-US" sz="2000"/>
              <a:t>Take a screenshot of the output in Steps 5 and 6.</a:t>
            </a:r>
          </a:p>
          <a:p>
            <a:pPr indent="-228600">
              <a:buFont typeface="Arial" panose="020B0604020202020204" pitchFamily="34" charset="0"/>
              <a:buChar char="•"/>
            </a:pPr>
            <a:endParaRPr lang="en-US" sz="2000"/>
          </a:p>
        </p:txBody>
      </p:sp>
      <p:pic>
        <p:nvPicPr>
          <p:cNvPr id="4" name="Picture Placeholder 3" descr="A screenshot of a computer">
            <a:extLst>
              <a:ext uri="{FF2B5EF4-FFF2-40B4-BE49-F238E27FC236}">
                <a16:creationId xmlns:a16="http://schemas.microsoft.com/office/drawing/2014/main" id="{32592662-E22E-8605-7616-968D58366B7B}"/>
              </a:ext>
            </a:extLst>
          </p:cNvPr>
          <p:cNvPicPr>
            <a:picLocks noChangeAspect="1"/>
          </p:cNvPicPr>
          <p:nvPr/>
        </p:nvPicPr>
        <p:blipFill>
          <a:blip r:embed="rId2">
            <a:extLst>
              <a:ext uri="{28A0092B-C50C-407E-A947-70E740481C1C}">
                <a14:useLocalDpi xmlns:a14="http://schemas.microsoft.com/office/drawing/2010/main" val="0"/>
              </a:ext>
            </a:extLst>
          </a:blip>
          <a:srcRect l="1283" r="1283"/>
          <a:stretch>
            <a:fillRect/>
          </a:stretch>
        </p:blipFill>
        <p:spPr>
          <a:xfrm>
            <a:off x="397203" y="672662"/>
            <a:ext cx="5407002" cy="5370662"/>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1" y="853443"/>
            <a:ext cx="2739435" cy="2454830"/>
          </a:xfrm>
        </p:spPr>
        <p:txBody>
          <a:bodyPr>
            <a:noAutofit/>
          </a:bodyPr>
          <a:lstStyle/>
          <a:p>
            <a:pPr>
              <a:spcAft>
                <a:spcPts val="1200"/>
              </a:spcAft>
            </a:pPr>
            <a:r>
              <a:rPr lang="en-US" sz="4000" dirty="0">
                <a:ea typeface="Times New Roman" panose="02020603050405020304" pitchFamily="18" charset="0"/>
              </a:rPr>
              <a:t>Copy and remove directories and files</a:t>
            </a:r>
            <a:endParaRPr lang="en-US" sz="4000" kern="0" dirty="0">
              <a:ea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0" y="3549728"/>
            <a:ext cx="2739435" cy="1075537"/>
          </a:xfrm>
        </p:spPr>
        <p:txBody>
          <a:bodyPr/>
          <a:lstStyle/>
          <a:p>
            <a:r>
              <a:rPr lang="en-US" sz="2000" dirty="0"/>
              <a:t>Take a screenshot of the output in Step 3.</a:t>
            </a:r>
            <a:endParaRPr lang="en-US" dirty="0"/>
          </a:p>
        </p:txBody>
      </p:sp>
      <p:pic>
        <p:nvPicPr>
          <p:cNvPr id="3" name="Picture Placeholder 3" descr="A screenshot of a computer">
            <a:extLst>
              <a:ext uri="{FF2B5EF4-FFF2-40B4-BE49-F238E27FC236}">
                <a16:creationId xmlns:a16="http://schemas.microsoft.com/office/drawing/2014/main" id="{EF976F40-9358-8339-B6B8-ADA189E6208C}"/>
              </a:ext>
            </a:extLst>
          </p:cNvPr>
          <p:cNvPicPr>
            <a:picLocks noChangeAspect="1"/>
          </p:cNvPicPr>
          <p:nvPr/>
        </p:nvPicPr>
        <p:blipFill rotWithShape="1">
          <a:blip r:embed="rId2">
            <a:extLst>
              <a:ext uri="{28A0092B-C50C-407E-A947-70E740481C1C}">
                <a14:useLocalDpi xmlns:a14="http://schemas.microsoft.com/office/drawing/2010/main" val="0"/>
              </a:ext>
            </a:extLst>
          </a:blip>
          <a:srcRect r="732" b="-2"/>
          <a:stretch/>
        </p:blipFill>
        <p:spPr>
          <a:xfrm>
            <a:off x="4055060" y="823047"/>
            <a:ext cx="7608304" cy="5211906"/>
          </a:xfrm>
          <a:prstGeom prst="rect">
            <a:avLst/>
          </a:prstGeom>
        </p:spPr>
      </p:pic>
    </p:spTree>
    <p:extLst>
      <p:ext uri="{BB962C8B-B14F-4D97-AF65-F5344CB8AC3E}">
        <p14:creationId xmlns:p14="http://schemas.microsoft.com/office/powerpoint/2010/main" val="263314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9" name="Freeform: Shape 18">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Oval 20">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4" name="Rectangle 23">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8" name="Group 27">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9" name="Freeform: Shape 28">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pPr>
              <a:lnSpc>
                <a:spcPct val="100000"/>
              </a:lnSpc>
              <a:spcAft>
                <a:spcPts val="1200"/>
              </a:spcAft>
            </a:pPr>
            <a:r>
              <a:rPr lang="en-US" sz="4800"/>
              <a:t>Locate directories and files</a:t>
            </a:r>
          </a:p>
        </p:txBody>
      </p:sp>
      <p:grpSp>
        <p:nvGrpSpPr>
          <p:cNvPr id="32" name="Group 31">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3"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0863" y="3803406"/>
            <a:ext cx="3565525" cy="2289419"/>
          </a:xfrm>
        </p:spPr>
        <p:txBody>
          <a:bodyPr vert="horz" wrap="square" lIns="0" tIns="0" rIns="0" bIns="0" rtlCol="0">
            <a:normAutofit/>
          </a:bodyPr>
          <a:lstStyle/>
          <a:p>
            <a:pPr>
              <a:lnSpc>
                <a:spcPct val="100000"/>
              </a:lnSpc>
            </a:pPr>
            <a:r>
              <a:rPr lang="en-US" sz="2000" dirty="0"/>
              <a:t>Take a screenshot of the output in Steps 5 and 6.</a:t>
            </a:r>
            <a:endParaRPr lang="en-US" sz="2000"/>
          </a:p>
        </p:txBody>
      </p:sp>
      <p:pic>
        <p:nvPicPr>
          <p:cNvPr id="3" name="Picture Placeholder 3" descr="A screenshot of a computer">
            <a:extLst>
              <a:ext uri="{FF2B5EF4-FFF2-40B4-BE49-F238E27FC236}">
                <a16:creationId xmlns:a16="http://schemas.microsoft.com/office/drawing/2014/main" id="{2190CB5B-D703-1D69-6DAF-902F4166E9EE}"/>
              </a:ext>
            </a:extLst>
          </p:cNvPr>
          <p:cNvPicPr>
            <a:picLocks noChangeAspect="1"/>
          </p:cNvPicPr>
          <p:nvPr/>
        </p:nvPicPr>
        <p:blipFill>
          <a:blip r:embed="rId2">
            <a:extLst>
              <a:ext uri="{28A0092B-C50C-407E-A947-70E740481C1C}">
                <a14:useLocalDpi xmlns:a14="http://schemas.microsoft.com/office/drawing/2010/main" val="0"/>
              </a:ext>
            </a:extLst>
          </a:blip>
          <a:srcRect t="2986" b="2986"/>
          <a:stretch>
            <a:fillRect/>
          </a:stretch>
        </p:blipFill>
        <p:spPr>
          <a:xfrm>
            <a:off x="4502428" y="966094"/>
            <a:ext cx="7225748" cy="4925811"/>
          </a:xfrm>
          <a:prstGeom prst="rect">
            <a:avLst/>
          </a:prstGeom>
        </p:spPr>
      </p:pic>
    </p:spTree>
    <p:extLst>
      <p:ext uri="{BB962C8B-B14F-4D97-AF65-F5344CB8AC3E}">
        <p14:creationId xmlns:p14="http://schemas.microsoft.com/office/powerpoint/2010/main" val="182321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753472" y="483599"/>
            <a:ext cx="8144414" cy="785949"/>
          </a:xfrm>
        </p:spPr>
        <p:txBody>
          <a:bodyPr>
            <a:noAutofit/>
          </a:bodyPr>
          <a:lstStyle/>
          <a:p>
            <a:r>
              <a:rPr lang="en-US" sz="4000" dirty="0">
                <a:ea typeface="Times New Roman" panose="02020603050405020304" pitchFamily="18" charset="0"/>
              </a:rPr>
              <a:t>Navigate the Linux filesystem tree</a:t>
            </a:r>
            <a:endParaRPr lang="en-US" sz="40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53472" y="1448661"/>
            <a:ext cx="8685056" cy="4695983"/>
          </a:xfrm>
          <a:ln>
            <a:solidFill>
              <a:schemeClr val="tx1">
                <a:lumMod val="85000"/>
                <a:lumOff val="15000"/>
              </a:schemeClr>
            </a:solidFill>
          </a:ln>
        </p:spPr>
        <p:txBody>
          <a:bodyPr>
            <a:normAutofit fontScale="70000" lnSpcReduction="20000"/>
          </a:bodyPr>
          <a:lstStyle/>
          <a:p>
            <a:r>
              <a:rPr lang="en-US" sz="1800" dirty="0"/>
              <a:t>1.) </a:t>
            </a:r>
            <a:r>
              <a:rPr lang="en-US" sz="1800" b="1" dirty="0"/>
              <a:t>What is the </a:t>
            </a:r>
            <a:r>
              <a:rPr lang="en-US" sz="1800" b="1" i="1" dirty="0" err="1"/>
              <a:t>pwd</a:t>
            </a:r>
            <a:r>
              <a:rPr lang="en-US" sz="1800" b="1" dirty="0"/>
              <a:t> command an acronym for? What about the </a:t>
            </a:r>
            <a:r>
              <a:rPr lang="en-US" sz="1800" b="1" i="1" dirty="0"/>
              <a:t>cd</a:t>
            </a:r>
            <a:r>
              <a:rPr lang="en-US" sz="1800" b="1" dirty="0"/>
              <a:t> command?</a:t>
            </a:r>
          </a:p>
          <a:p>
            <a:endParaRPr lang="en-US" dirty="0"/>
          </a:p>
          <a:p>
            <a:r>
              <a:rPr lang="en-US" i="1" dirty="0" err="1"/>
              <a:t>pwd</a:t>
            </a:r>
            <a:r>
              <a:rPr lang="en-US" i="1" dirty="0"/>
              <a:t> – print working directory - shows the path for the current directory</a:t>
            </a:r>
          </a:p>
          <a:p>
            <a:r>
              <a:rPr lang="en-US" i="1" dirty="0"/>
              <a:t>cd – change directory – change over the directory that you specify</a:t>
            </a:r>
          </a:p>
          <a:p>
            <a:endParaRPr lang="en-US" dirty="0"/>
          </a:p>
          <a:p>
            <a:endParaRPr lang="en-US" dirty="0"/>
          </a:p>
          <a:p>
            <a:endParaRPr lang="en-US" dirty="0"/>
          </a:p>
          <a:p>
            <a:r>
              <a:rPr lang="en-US" sz="1800" dirty="0"/>
              <a:t>2.) </a:t>
            </a:r>
            <a:r>
              <a:rPr lang="en-US" sz="1800" b="1" dirty="0"/>
              <a:t>Explain the differences between a relative path and an absolute/full path in Linux.</a:t>
            </a:r>
          </a:p>
          <a:p>
            <a:r>
              <a:rPr lang="en-US" dirty="0"/>
              <a:t>The difference  between absolute path and relative path is how they both are interpreted. Regardless of the present directory, absolute paths direct to the same location, while relative paths can guide to different locations based on the current directory.</a:t>
            </a:r>
          </a:p>
          <a:p>
            <a:r>
              <a:rPr lang="en-US" dirty="0"/>
              <a:t>Relative Path – path based on your current location</a:t>
            </a:r>
          </a:p>
          <a:p>
            <a:r>
              <a:rPr lang="en-US" dirty="0"/>
              <a:t>Absolute Path – path starting from the very top of file system, which is the root -- /</a:t>
            </a:r>
          </a:p>
          <a:p>
            <a:endParaRPr lang="en-US" dirty="0"/>
          </a:p>
          <a:p>
            <a:r>
              <a:rPr lang="en-US" sz="1800" b="1" u="sng" dirty="0"/>
              <a:t>References:</a:t>
            </a:r>
          </a:p>
          <a:p>
            <a:r>
              <a:rPr lang="en-US" dirty="0"/>
              <a:t>1.)</a:t>
            </a:r>
            <a:r>
              <a:rPr lang="en-US" b="1" i="0" dirty="0">
                <a:solidFill>
                  <a:srgbClr val="707070"/>
                </a:solidFill>
                <a:effectLst/>
                <a:latin typeface="Poppins" panose="020B0502040204020203" pitchFamily="2" charset="0"/>
              </a:rPr>
              <a:t> </a:t>
            </a:r>
            <a:r>
              <a:rPr lang="en-US" b="1" i="0" dirty="0">
                <a:solidFill>
                  <a:srgbClr val="70707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Module 2 - Lesson 1: Changing Directories </a:t>
            </a:r>
            <a:r>
              <a:rPr lang="en-US" i="0" dirty="0">
                <a:solidFill>
                  <a:srgbClr val="70707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b="1" i="1" u="sng" dirty="0">
                <a:solidFill>
                  <a:srgbClr val="70707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Link: </a:t>
            </a:r>
            <a:r>
              <a:rPr lang="en-US" i="0" dirty="0">
                <a:solidFill>
                  <a:srgbClr val="70707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https://devryu.instructure.com/courses/99700/pages/module-2-lesson-1-changing-directories?module_item_id=12886166</a:t>
            </a:r>
          </a:p>
          <a:p>
            <a:endParaRPr lang="en-US" dirty="0"/>
          </a:p>
          <a:p>
            <a:r>
              <a:rPr lang="en-US" dirty="0">
                <a:highlight>
                  <a:srgbClr val="FFFF00"/>
                </a:highlight>
              </a:rPr>
              <a:t>2.)</a:t>
            </a:r>
            <a:r>
              <a:rPr lang="en-US" b="1" i="0" dirty="0">
                <a:effectLst/>
                <a:highlight>
                  <a:srgbClr val="FFFF00"/>
                </a:highlight>
                <a:latin typeface="-apple-system"/>
              </a:rPr>
              <a:t> “Difference between absolute path and relative path in </a:t>
            </a:r>
            <a:r>
              <a:rPr lang="en-US" b="1" i="0" dirty="0" err="1">
                <a:effectLst/>
                <a:highlight>
                  <a:srgbClr val="FFFF00"/>
                </a:highlight>
                <a:latin typeface="-apple-system"/>
              </a:rPr>
              <a:t>linux</a:t>
            </a:r>
            <a:r>
              <a:rPr lang="en-US" b="1" i="0" dirty="0">
                <a:effectLst/>
                <a:highlight>
                  <a:srgbClr val="FFFF00"/>
                </a:highlight>
                <a:latin typeface="-apple-system"/>
              </a:rPr>
              <a:t>” – </a:t>
            </a:r>
            <a:r>
              <a:rPr lang="en-US" i="1" u="sng" dirty="0">
                <a:effectLst/>
                <a:highlight>
                  <a:srgbClr val="FFFF00"/>
                </a:highlight>
                <a:latin typeface="-apple-system"/>
              </a:rPr>
              <a:t>Article Link</a:t>
            </a:r>
            <a:r>
              <a:rPr lang="en-US" dirty="0">
                <a:effectLst/>
                <a:highlight>
                  <a:srgbClr val="FFFF00"/>
                </a:highlight>
                <a:latin typeface="-apple-system"/>
              </a:rPr>
              <a:t>: https://www.linkedin.com/pulse/difference-between-absolute-path-relative-linux-waqas-muazam/</a:t>
            </a:r>
          </a:p>
          <a:p>
            <a:r>
              <a:rPr lang="en-US" dirty="0"/>
              <a:t>3.) </a:t>
            </a:r>
            <a:r>
              <a:rPr lang="en-US" dirty="0">
                <a:highlight>
                  <a:srgbClr val="FFFF00"/>
                </a:highlight>
              </a:rPr>
              <a:t>Module 2 – Project Video</a:t>
            </a:r>
          </a:p>
          <a:p>
            <a:endParaRPr lang="en-US" dirty="0"/>
          </a:p>
          <a:p>
            <a:endParaRPr lang="en-US" dirty="0"/>
          </a:p>
          <a:p>
            <a:endParaRPr lang="en-US" dirty="0"/>
          </a:p>
        </p:txBody>
      </p:sp>
    </p:spTree>
    <p:extLst>
      <p:ext uri="{BB962C8B-B14F-4D97-AF65-F5344CB8AC3E}">
        <p14:creationId xmlns:p14="http://schemas.microsoft.com/office/powerpoint/2010/main" val="168834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Linux </a:t>
            </a:r>
            <a:br>
              <a:rPr lang="en-US" sz="6400" kern="1200" dirty="0">
                <a:solidFill>
                  <a:schemeClr val="tx1"/>
                </a:solidFill>
                <a:latin typeface="+mj-lt"/>
                <a:ea typeface="+mj-ea"/>
                <a:cs typeface="+mj-cs"/>
              </a:rPr>
            </a:br>
            <a:r>
              <a:rPr lang="en-US" sz="6400" kern="1200" dirty="0">
                <a:solidFill>
                  <a:schemeClr val="tx1"/>
                </a:solidFill>
                <a:latin typeface="+mj-lt"/>
                <a:ea typeface="+mj-ea"/>
                <a:cs typeface="+mj-cs"/>
              </a:rPr>
              <a:t>Shell</a:t>
            </a:r>
            <a:br>
              <a:rPr lang="en-US" sz="6400" kern="1200" dirty="0">
                <a:solidFill>
                  <a:schemeClr val="tx1"/>
                </a:solidFill>
                <a:latin typeface="+mj-lt"/>
                <a:ea typeface="+mj-ea"/>
                <a:cs typeface="+mj-cs"/>
              </a:rPr>
            </a:br>
            <a:r>
              <a:rPr lang="en-US" sz="6400" kern="1200" dirty="0">
                <a:solidFill>
                  <a:schemeClr val="tx1"/>
                </a:solidFill>
                <a:latin typeface="+mj-lt"/>
                <a:ea typeface="+mj-ea"/>
                <a:cs typeface="+mj-cs"/>
              </a:rPr>
              <a:t>Scripts</a:t>
            </a: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8</a:t>
            </a:fld>
            <a:endParaRPr lang="en-US"/>
          </a:p>
        </p:txBody>
      </p:sp>
    </p:spTree>
    <p:extLst>
      <p:ext uri="{BB962C8B-B14F-4D97-AF65-F5344CB8AC3E}">
        <p14:creationId xmlns:p14="http://schemas.microsoft.com/office/powerpoint/2010/main" val="256106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3" name="Group 3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4" name="Freeform: Shape 3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Oval 3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8" name="Rectangle 3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ctrTitle"/>
          </p:nvPr>
        </p:nvSpPr>
        <p:spPr>
          <a:xfrm>
            <a:off x="8075614" y="549275"/>
            <a:ext cx="3565524" cy="3034657"/>
          </a:xfrm>
        </p:spPr>
        <p:txBody>
          <a:bodyPr vert="horz" wrap="square" lIns="0" tIns="0" rIns="0" bIns="0" rtlCol="0" anchor="b" anchorCtr="0">
            <a:normAutofit/>
          </a:bodyPr>
          <a:lstStyle/>
          <a:p>
            <a:pPr>
              <a:lnSpc>
                <a:spcPct val="100000"/>
              </a:lnSpc>
            </a:pPr>
            <a:r>
              <a:rPr lang="en-US"/>
              <a:t>Change script file permissions</a:t>
            </a:r>
          </a:p>
        </p:txBody>
      </p:sp>
      <p:pic>
        <p:nvPicPr>
          <p:cNvPr id="4" name="Picture Placeholder 3" descr="A screenshot of a computer">
            <a:extLst>
              <a:ext uri="{FF2B5EF4-FFF2-40B4-BE49-F238E27FC236}">
                <a16:creationId xmlns:a16="http://schemas.microsoft.com/office/drawing/2014/main" id="{E2593F83-9468-C0D5-6E75-E78509F8939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953" r="12953"/>
          <a:stretch/>
        </p:blipFill>
        <p:spPr>
          <a:xfrm>
            <a:off x="910642" y="549275"/>
            <a:ext cx="6254332" cy="5761037"/>
          </a:xfrm>
          <a:custGeom>
            <a:avLst/>
            <a:gdLst/>
            <a:ahLst/>
            <a:cxnLst/>
            <a:rect l="l" t="t" r="r" b="b"/>
            <a:pathLst>
              <a:path w="6973888" h="5761037">
                <a:moveTo>
                  <a:pt x="0" y="0"/>
                </a:moveTo>
                <a:lnTo>
                  <a:pt x="6973888" y="0"/>
                </a:lnTo>
                <a:lnTo>
                  <a:pt x="6973888" y="5761037"/>
                </a:lnTo>
                <a:lnTo>
                  <a:pt x="0" y="5761037"/>
                </a:lnTo>
                <a:close/>
              </a:path>
            </a:pathLst>
          </a:custGeom>
        </p:spPr>
      </p:pic>
      <p:sp>
        <p:nvSpPr>
          <p:cNvPr id="39" name="Oval 38">
            <a:extLst>
              <a:ext uri="{FF2B5EF4-FFF2-40B4-BE49-F238E27FC236}">
                <a16:creationId xmlns:a16="http://schemas.microsoft.com/office/drawing/2014/main" id="{61B0F92C-925A-4D2E-839E-EB381378C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5000" y="4960218"/>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quarter" idx="14"/>
          </p:nvPr>
        </p:nvSpPr>
        <p:spPr>
          <a:xfrm>
            <a:off x="8075613" y="3803406"/>
            <a:ext cx="3565525" cy="2289419"/>
          </a:xfrm>
        </p:spPr>
        <p:txBody>
          <a:bodyPr vert="horz" wrap="square" lIns="0" tIns="0" rIns="0" bIns="0" rtlCol="0">
            <a:normAutofit/>
          </a:bodyPr>
          <a:lstStyle/>
          <a:p>
            <a:pPr marL="0" indent="0">
              <a:lnSpc>
                <a:spcPct val="100000"/>
              </a:lnSpc>
            </a:pPr>
            <a:r>
              <a:rPr lang="en-US"/>
              <a:t>Take a screenshot of the output in Step 5.</a:t>
            </a:r>
          </a:p>
        </p:txBody>
      </p:sp>
    </p:spTree>
    <p:extLst>
      <p:ext uri="{BB962C8B-B14F-4D97-AF65-F5344CB8AC3E}">
        <p14:creationId xmlns:p14="http://schemas.microsoft.com/office/powerpoint/2010/main" val="424938698"/>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{80EA7159-177E-4B8B-93C1-84F1E4D9A1AC}tf33713516_win32</Template>
  <TotalTime>156</TotalTime>
  <Words>1228</Words>
  <Application>Microsoft Office PowerPoint</Application>
  <PresentationFormat>Widescreen</PresentationFormat>
  <Paragraphs>172</Paragraphs>
  <Slides>28</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-apple-system</vt:lpstr>
      <vt:lpstr>Arial</vt:lpstr>
      <vt:lpstr>Calibri</vt:lpstr>
      <vt:lpstr>Calibri Light</vt:lpstr>
      <vt:lpstr>Gill Sans MT</vt:lpstr>
      <vt:lpstr>Poppins</vt:lpstr>
      <vt:lpstr>Walbaum Display</vt:lpstr>
      <vt:lpstr>3DFloatVTI</vt:lpstr>
      <vt:lpstr>Office Theme</vt:lpstr>
      <vt:lpstr>Final Course Project</vt:lpstr>
      <vt:lpstr>Introduction</vt:lpstr>
      <vt:lpstr>Linux Filesystem Hierarchy</vt:lpstr>
      <vt:lpstr>Create directories and files</vt:lpstr>
      <vt:lpstr>Copy and remove directories and files</vt:lpstr>
      <vt:lpstr>Locate directories and files</vt:lpstr>
      <vt:lpstr>Navigate the Linux filesystem tree</vt:lpstr>
      <vt:lpstr>Linux  Shell Scripts</vt:lpstr>
      <vt:lpstr>Change script file permissions</vt:lpstr>
      <vt:lpstr>Set the PATH variable</vt:lpstr>
      <vt:lpstr>Make the PATH variable permanent</vt:lpstr>
      <vt:lpstr>Create a shell script</vt:lpstr>
      <vt:lpstr>User and Group Managment</vt:lpstr>
      <vt:lpstr>Test user and group settings</vt:lpstr>
      <vt:lpstr>Add users in GUI</vt:lpstr>
      <vt:lpstr>Remove users and groups</vt:lpstr>
      <vt:lpstr>Add users and groups in CLI</vt:lpstr>
      <vt:lpstr>Network Configuration</vt:lpstr>
      <vt:lpstr>Discover host IP configurations</vt:lpstr>
      <vt:lpstr>Manage network interfaces</vt:lpstr>
      <vt:lpstr>Use network utilities</vt:lpstr>
      <vt:lpstr>PowerPoint Presentation</vt:lpstr>
      <vt:lpstr>Monitor network bandwidth usage</vt:lpstr>
      <vt:lpstr>Monitor Linux processes</vt:lpstr>
      <vt:lpstr>Monitor user activities</vt:lpstr>
      <vt:lpstr>PowerPoint Presentation</vt:lpstr>
      <vt:lpstr>Career Skills</vt:lpstr>
      <vt:lpstr>Conslucion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Berger, Valerie</dc:creator>
  <cp:lastModifiedBy>Lattanzio, Sarah</cp:lastModifiedBy>
  <cp:revision>10</cp:revision>
  <dcterms:created xsi:type="dcterms:W3CDTF">2023-08-18T18:47:16Z</dcterms:created>
  <dcterms:modified xsi:type="dcterms:W3CDTF">2023-12-16T18:23:00Z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